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4"/>
  </p:notesMasterIdLst>
  <p:sldIdLst>
    <p:sldId id="294" r:id="rId2"/>
    <p:sldId id="316" r:id="rId3"/>
    <p:sldId id="300" r:id="rId4"/>
    <p:sldId id="299" r:id="rId5"/>
    <p:sldId id="296" r:id="rId6"/>
    <p:sldId id="295" r:id="rId7"/>
    <p:sldId id="297" r:id="rId8"/>
    <p:sldId id="298" r:id="rId9"/>
    <p:sldId id="306" r:id="rId10"/>
    <p:sldId id="307" r:id="rId11"/>
    <p:sldId id="256" r:id="rId12"/>
    <p:sldId id="257" r:id="rId13"/>
    <p:sldId id="281" r:id="rId14"/>
    <p:sldId id="303" r:id="rId15"/>
    <p:sldId id="259" r:id="rId16"/>
    <p:sldId id="258" r:id="rId17"/>
    <p:sldId id="291" r:id="rId18"/>
    <p:sldId id="280" r:id="rId19"/>
    <p:sldId id="292" r:id="rId20"/>
    <p:sldId id="279" r:id="rId21"/>
    <p:sldId id="261" r:id="rId22"/>
    <p:sldId id="282" r:id="rId23"/>
    <p:sldId id="263" r:id="rId24"/>
    <p:sldId id="266" r:id="rId25"/>
    <p:sldId id="264" r:id="rId26"/>
    <p:sldId id="283" r:id="rId27"/>
    <p:sldId id="308" r:id="rId28"/>
    <p:sldId id="302" r:id="rId29"/>
    <p:sldId id="265" r:id="rId30"/>
    <p:sldId id="305" r:id="rId31"/>
    <p:sldId id="304" r:id="rId32"/>
    <p:sldId id="278" r:id="rId33"/>
    <p:sldId id="276" r:id="rId34"/>
    <p:sldId id="275" r:id="rId35"/>
    <p:sldId id="290" r:id="rId36"/>
    <p:sldId id="293" r:id="rId37"/>
    <p:sldId id="270" r:id="rId38"/>
    <p:sldId id="309" r:id="rId39"/>
    <p:sldId id="310" r:id="rId40"/>
    <p:sldId id="311" r:id="rId41"/>
    <p:sldId id="312" r:id="rId42"/>
    <p:sldId id="301" r:id="rId43"/>
  </p:sldIdLst>
  <p:sldSz cx="6858000" cy="9906000" type="A4"/>
  <p:notesSz cx="6794500" cy="99314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CBCB"/>
    <a:srgbClr val="2E75B6"/>
    <a:srgbClr val="5B9BD5"/>
    <a:srgbClr val="D2DE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162" autoAdjust="0"/>
    <p:restoredTop sz="94301" autoAdjust="0"/>
  </p:normalViewPr>
  <p:slideViewPr>
    <p:cSldViewPr snapToGrid="0">
      <p:cViewPr varScale="1">
        <p:scale>
          <a:sx n="63" d="100"/>
          <a:sy n="63" d="100"/>
        </p:scale>
        <p:origin x="251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B806E816-8186-4493-8CED-F9B99D6FB5C0}" type="datetimeFigureOut">
              <a:rPr lang="zh-CN" altLang="en-US" smtClean="0"/>
              <a:t>2020/1/6</a:t>
            </a:fld>
            <a:endParaRPr lang="zh-CN" altLang="en-US"/>
          </a:p>
        </p:txBody>
      </p:sp>
      <p:sp>
        <p:nvSpPr>
          <p:cNvPr id="4" name="幻灯片图像占位符 3"/>
          <p:cNvSpPr>
            <a:spLocks noGrp="1" noRot="1" noChangeAspect="1"/>
          </p:cNvSpPr>
          <p:nvPr>
            <p:ph type="sldImg" idx="2"/>
          </p:nvPr>
        </p:nvSpPr>
        <p:spPr>
          <a:xfrm>
            <a:off x="2238375" y="1241425"/>
            <a:ext cx="2317750" cy="33512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4A06BEE1-B264-4CCE-A643-5641711C3E53}" type="slidenum">
              <a:rPr lang="zh-CN" altLang="en-US" smtClean="0"/>
              <a:t>‹#›</a:t>
            </a:fld>
            <a:endParaRPr lang="zh-CN" altLang="en-US"/>
          </a:p>
        </p:txBody>
      </p:sp>
    </p:spTree>
    <p:extLst>
      <p:ext uri="{BB962C8B-B14F-4D97-AF65-F5344CB8AC3E}">
        <p14:creationId xmlns:p14="http://schemas.microsoft.com/office/powerpoint/2010/main" val="1408595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1</a:t>
            </a:fld>
            <a:endParaRPr lang="zh-CN" altLang="en-US"/>
          </a:p>
        </p:txBody>
      </p:sp>
    </p:spTree>
    <p:extLst>
      <p:ext uri="{BB962C8B-B14F-4D97-AF65-F5344CB8AC3E}">
        <p14:creationId xmlns:p14="http://schemas.microsoft.com/office/powerpoint/2010/main" val="410262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10</a:t>
            </a:fld>
            <a:endParaRPr lang="zh-CN" altLang="en-US"/>
          </a:p>
        </p:txBody>
      </p:sp>
    </p:spTree>
    <p:extLst>
      <p:ext uri="{BB962C8B-B14F-4D97-AF65-F5344CB8AC3E}">
        <p14:creationId xmlns:p14="http://schemas.microsoft.com/office/powerpoint/2010/main" val="262692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11</a:t>
            </a:fld>
            <a:endParaRPr lang="zh-CN" altLang="en-US"/>
          </a:p>
        </p:txBody>
      </p:sp>
    </p:spTree>
    <p:extLst>
      <p:ext uri="{BB962C8B-B14F-4D97-AF65-F5344CB8AC3E}">
        <p14:creationId xmlns:p14="http://schemas.microsoft.com/office/powerpoint/2010/main" val="515653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12</a:t>
            </a:fld>
            <a:endParaRPr lang="zh-CN" altLang="en-US"/>
          </a:p>
        </p:txBody>
      </p:sp>
    </p:spTree>
    <p:extLst>
      <p:ext uri="{BB962C8B-B14F-4D97-AF65-F5344CB8AC3E}">
        <p14:creationId xmlns:p14="http://schemas.microsoft.com/office/powerpoint/2010/main" val="4135937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13</a:t>
            </a:fld>
            <a:endParaRPr lang="zh-CN" altLang="en-US"/>
          </a:p>
        </p:txBody>
      </p:sp>
    </p:spTree>
    <p:extLst>
      <p:ext uri="{BB962C8B-B14F-4D97-AF65-F5344CB8AC3E}">
        <p14:creationId xmlns:p14="http://schemas.microsoft.com/office/powerpoint/2010/main" val="1939536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14</a:t>
            </a:fld>
            <a:endParaRPr lang="zh-CN" altLang="en-US"/>
          </a:p>
        </p:txBody>
      </p:sp>
    </p:spTree>
    <p:extLst>
      <p:ext uri="{BB962C8B-B14F-4D97-AF65-F5344CB8AC3E}">
        <p14:creationId xmlns:p14="http://schemas.microsoft.com/office/powerpoint/2010/main" val="422214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15</a:t>
            </a:fld>
            <a:endParaRPr lang="zh-CN" altLang="en-US"/>
          </a:p>
        </p:txBody>
      </p:sp>
    </p:spTree>
    <p:extLst>
      <p:ext uri="{BB962C8B-B14F-4D97-AF65-F5344CB8AC3E}">
        <p14:creationId xmlns:p14="http://schemas.microsoft.com/office/powerpoint/2010/main" val="140028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16</a:t>
            </a:fld>
            <a:endParaRPr lang="zh-CN" altLang="en-US"/>
          </a:p>
        </p:txBody>
      </p:sp>
    </p:spTree>
    <p:extLst>
      <p:ext uri="{BB962C8B-B14F-4D97-AF65-F5344CB8AC3E}">
        <p14:creationId xmlns:p14="http://schemas.microsoft.com/office/powerpoint/2010/main" val="3633267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17</a:t>
            </a:fld>
            <a:endParaRPr lang="zh-CN" altLang="en-US"/>
          </a:p>
        </p:txBody>
      </p:sp>
    </p:spTree>
    <p:extLst>
      <p:ext uri="{BB962C8B-B14F-4D97-AF65-F5344CB8AC3E}">
        <p14:creationId xmlns:p14="http://schemas.microsoft.com/office/powerpoint/2010/main" val="4270590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21</a:t>
            </a:fld>
            <a:endParaRPr lang="zh-CN" altLang="en-US"/>
          </a:p>
        </p:txBody>
      </p:sp>
    </p:spTree>
    <p:extLst>
      <p:ext uri="{BB962C8B-B14F-4D97-AF65-F5344CB8AC3E}">
        <p14:creationId xmlns:p14="http://schemas.microsoft.com/office/powerpoint/2010/main" val="3773602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22</a:t>
            </a:fld>
            <a:endParaRPr lang="zh-CN" altLang="en-US"/>
          </a:p>
        </p:txBody>
      </p:sp>
    </p:spTree>
    <p:extLst>
      <p:ext uri="{BB962C8B-B14F-4D97-AF65-F5344CB8AC3E}">
        <p14:creationId xmlns:p14="http://schemas.microsoft.com/office/powerpoint/2010/main" val="644600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2</a:t>
            </a:fld>
            <a:endParaRPr lang="zh-CN" altLang="en-US"/>
          </a:p>
        </p:txBody>
      </p:sp>
    </p:spTree>
    <p:extLst>
      <p:ext uri="{BB962C8B-B14F-4D97-AF65-F5344CB8AC3E}">
        <p14:creationId xmlns:p14="http://schemas.microsoft.com/office/powerpoint/2010/main" val="3418301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23</a:t>
            </a:fld>
            <a:endParaRPr lang="zh-CN" altLang="en-US"/>
          </a:p>
        </p:txBody>
      </p:sp>
    </p:spTree>
    <p:extLst>
      <p:ext uri="{BB962C8B-B14F-4D97-AF65-F5344CB8AC3E}">
        <p14:creationId xmlns:p14="http://schemas.microsoft.com/office/powerpoint/2010/main" val="2503322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24</a:t>
            </a:fld>
            <a:endParaRPr lang="zh-CN" altLang="en-US"/>
          </a:p>
        </p:txBody>
      </p:sp>
    </p:spTree>
    <p:extLst>
      <p:ext uri="{BB962C8B-B14F-4D97-AF65-F5344CB8AC3E}">
        <p14:creationId xmlns:p14="http://schemas.microsoft.com/office/powerpoint/2010/main" val="33179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25</a:t>
            </a:fld>
            <a:endParaRPr lang="zh-CN" altLang="en-US"/>
          </a:p>
        </p:txBody>
      </p:sp>
    </p:spTree>
    <p:extLst>
      <p:ext uri="{BB962C8B-B14F-4D97-AF65-F5344CB8AC3E}">
        <p14:creationId xmlns:p14="http://schemas.microsoft.com/office/powerpoint/2010/main" val="22091315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26</a:t>
            </a:fld>
            <a:endParaRPr lang="zh-CN" altLang="en-US"/>
          </a:p>
        </p:txBody>
      </p:sp>
    </p:spTree>
    <p:extLst>
      <p:ext uri="{BB962C8B-B14F-4D97-AF65-F5344CB8AC3E}">
        <p14:creationId xmlns:p14="http://schemas.microsoft.com/office/powerpoint/2010/main" val="2989988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27</a:t>
            </a:fld>
            <a:endParaRPr lang="zh-CN" altLang="en-US"/>
          </a:p>
        </p:txBody>
      </p:sp>
    </p:spTree>
    <p:extLst>
      <p:ext uri="{BB962C8B-B14F-4D97-AF65-F5344CB8AC3E}">
        <p14:creationId xmlns:p14="http://schemas.microsoft.com/office/powerpoint/2010/main" val="1177968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28</a:t>
            </a:fld>
            <a:endParaRPr lang="zh-CN" altLang="en-US"/>
          </a:p>
        </p:txBody>
      </p:sp>
    </p:spTree>
    <p:extLst>
      <p:ext uri="{BB962C8B-B14F-4D97-AF65-F5344CB8AC3E}">
        <p14:creationId xmlns:p14="http://schemas.microsoft.com/office/powerpoint/2010/main" val="3339768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06BEE1-B264-4CCE-A643-5641711C3E53}" type="slidenum">
              <a:rPr lang="zh-CN" altLang="en-US" smtClean="0"/>
              <a:t>29</a:t>
            </a:fld>
            <a:endParaRPr lang="zh-CN" altLang="en-US"/>
          </a:p>
        </p:txBody>
      </p:sp>
    </p:spTree>
    <p:extLst>
      <p:ext uri="{BB962C8B-B14F-4D97-AF65-F5344CB8AC3E}">
        <p14:creationId xmlns:p14="http://schemas.microsoft.com/office/powerpoint/2010/main" val="2774738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42</a:t>
            </a:fld>
            <a:endParaRPr lang="zh-CN" altLang="en-US"/>
          </a:p>
        </p:txBody>
      </p:sp>
    </p:spTree>
    <p:extLst>
      <p:ext uri="{BB962C8B-B14F-4D97-AF65-F5344CB8AC3E}">
        <p14:creationId xmlns:p14="http://schemas.microsoft.com/office/powerpoint/2010/main" val="1651508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3</a:t>
            </a:fld>
            <a:endParaRPr lang="zh-CN" altLang="en-US"/>
          </a:p>
        </p:txBody>
      </p:sp>
    </p:spTree>
    <p:extLst>
      <p:ext uri="{BB962C8B-B14F-4D97-AF65-F5344CB8AC3E}">
        <p14:creationId xmlns:p14="http://schemas.microsoft.com/office/powerpoint/2010/main" val="2939955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4</a:t>
            </a:fld>
            <a:endParaRPr lang="zh-CN" altLang="en-US"/>
          </a:p>
        </p:txBody>
      </p:sp>
    </p:spTree>
    <p:extLst>
      <p:ext uri="{BB962C8B-B14F-4D97-AF65-F5344CB8AC3E}">
        <p14:creationId xmlns:p14="http://schemas.microsoft.com/office/powerpoint/2010/main" val="1067331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5</a:t>
            </a:fld>
            <a:endParaRPr lang="zh-CN" altLang="en-US"/>
          </a:p>
        </p:txBody>
      </p:sp>
    </p:spTree>
    <p:extLst>
      <p:ext uri="{BB962C8B-B14F-4D97-AF65-F5344CB8AC3E}">
        <p14:creationId xmlns:p14="http://schemas.microsoft.com/office/powerpoint/2010/main" val="282128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6</a:t>
            </a:fld>
            <a:endParaRPr lang="zh-CN" altLang="en-US"/>
          </a:p>
        </p:txBody>
      </p:sp>
    </p:spTree>
    <p:extLst>
      <p:ext uri="{BB962C8B-B14F-4D97-AF65-F5344CB8AC3E}">
        <p14:creationId xmlns:p14="http://schemas.microsoft.com/office/powerpoint/2010/main" val="269241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7</a:t>
            </a:fld>
            <a:endParaRPr lang="zh-CN" altLang="en-US"/>
          </a:p>
        </p:txBody>
      </p:sp>
    </p:spTree>
    <p:extLst>
      <p:ext uri="{BB962C8B-B14F-4D97-AF65-F5344CB8AC3E}">
        <p14:creationId xmlns:p14="http://schemas.microsoft.com/office/powerpoint/2010/main" val="36803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8</a:t>
            </a:fld>
            <a:endParaRPr lang="zh-CN" altLang="en-US"/>
          </a:p>
        </p:txBody>
      </p:sp>
    </p:spTree>
    <p:extLst>
      <p:ext uri="{BB962C8B-B14F-4D97-AF65-F5344CB8AC3E}">
        <p14:creationId xmlns:p14="http://schemas.microsoft.com/office/powerpoint/2010/main" val="782565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06BEE1-B264-4CCE-A643-5641711C3E53}" type="slidenum">
              <a:rPr lang="zh-CN" altLang="en-US" smtClean="0"/>
              <a:t>9</a:t>
            </a:fld>
            <a:endParaRPr lang="zh-CN" altLang="en-US"/>
          </a:p>
        </p:txBody>
      </p:sp>
    </p:spTree>
    <p:extLst>
      <p:ext uri="{BB962C8B-B14F-4D97-AF65-F5344CB8AC3E}">
        <p14:creationId xmlns:p14="http://schemas.microsoft.com/office/powerpoint/2010/main" val="3420197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3220778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1323361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1790172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2868036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1155135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1900949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Content Placeholder 3"/>
          <p:cNvSpPr>
            <a:spLocks noGrp="1"/>
          </p:cNvSpPr>
          <p:nvPr>
            <p:ph sz="half" idx="2"/>
          </p:nvPr>
        </p:nvSpPr>
        <p:spPr>
          <a:xfrm>
            <a:off x="472381" y="3618442"/>
            <a:ext cx="2901255" cy="532218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Content Placeholder 5"/>
          <p:cNvSpPr>
            <a:spLocks noGrp="1"/>
          </p:cNvSpPr>
          <p:nvPr>
            <p:ph sz="quarter" idx="4"/>
          </p:nvPr>
        </p:nvSpPr>
        <p:spPr>
          <a:xfrm>
            <a:off x="3471863" y="3618442"/>
            <a:ext cx="2915543" cy="532218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294292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2997327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2339175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81150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B5C9FF0A-0879-40A0-A762-1630063576B1}" type="datetimeFigureOut">
              <a:rPr lang="zh-CN" altLang="en-US" smtClean="0"/>
              <a:t>2020/1/6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1955047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B5C9FF0A-0879-40A0-A762-1630063576B1}" type="datetimeFigureOut">
              <a:rPr lang="zh-CN" altLang="en-US" smtClean="0"/>
              <a:t>2020/1/6</a:t>
            </a:fld>
            <a:endParaRPr lang="zh-CN"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14C99F7E-A14D-48C0-AC06-E2AB93287423}" type="slidenum">
              <a:rPr lang="zh-CN" altLang="en-US" smtClean="0"/>
              <a:t>‹#›</a:t>
            </a:fld>
            <a:endParaRPr lang="zh-CN" altLang="en-US"/>
          </a:p>
        </p:txBody>
      </p:sp>
    </p:spTree>
    <p:extLst>
      <p:ext uri="{BB962C8B-B14F-4D97-AF65-F5344CB8AC3E}">
        <p14:creationId xmlns:p14="http://schemas.microsoft.com/office/powerpoint/2010/main" val="25884468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tm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microsoft.com/office/2007/relationships/hdphoto" Target="../media/hdphoto8.wdp"/><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1" t="150" r="736" b="902"/>
          <a:stretch/>
        </p:blipFill>
        <p:spPr>
          <a:xfrm>
            <a:off x="0" y="0"/>
            <a:ext cx="6858000" cy="9906000"/>
          </a:xfrm>
          <a:prstGeom prst="rect">
            <a:avLst/>
          </a:prstGeom>
        </p:spPr>
      </p:pic>
    </p:spTree>
    <p:extLst>
      <p:ext uri="{BB962C8B-B14F-4D97-AF65-F5344CB8AC3E}">
        <p14:creationId xmlns:p14="http://schemas.microsoft.com/office/powerpoint/2010/main" val="2215597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图片 94"/>
          <p:cNvPicPr>
            <a:picLocks noChangeAspect="1"/>
          </p:cNvPicPr>
          <p:nvPr/>
        </p:nvPicPr>
        <p:blipFill rotWithShape="1">
          <a:blip r:embed="rId3"/>
          <a:srcRect l="49617" t="-673"/>
          <a:stretch/>
        </p:blipFill>
        <p:spPr>
          <a:xfrm>
            <a:off x="0" y="5814060"/>
            <a:ext cx="6185838" cy="4091940"/>
          </a:xfrm>
          <a:prstGeom prst="rect">
            <a:avLst/>
          </a:prstGeom>
        </p:spPr>
      </p:pic>
      <p:pic>
        <p:nvPicPr>
          <p:cNvPr id="96" name="图片 95"/>
          <p:cNvPicPr>
            <a:picLocks noChangeAspect="1"/>
          </p:cNvPicPr>
          <p:nvPr/>
        </p:nvPicPr>
        <p:blipFill rotWithShape="1">
          <a:blip r:embed="rId4"/>
          <a:srcRect l="49430" t="-326"/>
          <a:stretch/>
        </p:blipFill>
        <p:spPr>
          <a:xfrm>
            <a:off x="53340" y="41354"/>
            <a:ext cx="4495800" cy="4981132"/>
          </a:xfrm>
          <a:prstGeom prst="rect">
            <a:avLst/>
          </a:prstGeom>
        </p:spPr>
      </p:pic>
    </p:spTree>
    <p:extLst>
      <p:ext uri="{BB962C8B-B14F-4D97-AF65-F5344CB8AC3E}">
        <p14:creationId xmlns:p14="http://schemas.microsoft.com/office/powerpoint/2010/main" val="41127949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5925" y="291225"/>
            <a:ext cx="6343651" cy="2756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zh-CN" b="1" dirty="0" smtClean="0"/>
              <a:t>MEMS</a:t>
            </a:r>
            <a:endParaRPr lang="en-US" altLang="zh-CN" sz="2000" b="1" dirty="0"/>
          </a:p>
          <a:p>
            <a:pPr marL="180000"/>
            <a:r>
              <a:rPr lang="en-US" altLang="zh-CN" sz="1100" dirty="0" smtClean="0"/>
              <a:t>    AAC</a:t>
            </a:r>
            <a:r>
              <a:rPr lang="zh-CN" altLang="en-US" sz="1100" dirty="0" smtClean="0"/>
              <a:t>在</a:t>
            </a:r>
            <a:r>
              <a:rPr lang="zh-CN" altLang="en-US" sz="1100" dirty="0"/>
              <a:t>新加坡，中国</a:t>
            </a:r>
            <a:r>
              <a:rPr lang="zh-CN" altLang="en-US" sz="1100" dirty="0" smtClean="0"/>
              <a:t>深圳，武汉设有</a:t>
            </a:r>
            <a:r>
              <a:rPr lang="en-US" altLang="zh-CN" sz="1100" dirty="0"/>
              <a:t>MEMS</a:t>
            </a:r>
            <a:r>
              <a:rPr lang="zh-CN" altLang="en-US" sz="1100" dirty="0"/>
              <a:t>麦克风研发中心</a:t>
            </a:r>
            <a:r>
              <a:rPr lang="zh-CN" altLang="en-US" sz="1100" dirty="0" smtClean="0"/>
              <a:t>，现拥有</a:t>
            </a:r>
            <a:r>
              <a:rPr lang="zh-CN" altLang="en-US" sz="1100" dirty="0"/>
              <a:t>超过</a:t>
            </a:r>
            <a:r>
              <a:rPr lang="en-US" altLang="zh-CN" sz="1100" dirty="0"/>
              <a:t>100</a:t>
            </a:r>
            <a:r>
              <a:rPr lang="zh-CN" altLang="en-US" sz="1100" dirty="0"/>
              <a:t>人的研发团队，</a:t>
            </a:r>
            <a:r>
              <a:rPr lang="zh-CN" altLang="en-US" sz="1100" dirty="0" smtClean="0"/>
              <a:t>积累</a:t>
            </a:r>
            <a:r>
              <a:rPr lang="en-US" altLang="zh-CN" sz="1100" dirty="0" smtClean="0"/>
              <a:t>MEMS</a:t>
            </a:r>
            <a:r>
              <a:rPr lang="zh-CN" altLang="en-US" sz="1100" dirty="0" smtClean="0"/>
              <a:t>麦克风相关专利</a:t>
            </a:r>
            <a:r>
              <a:rPr lang="zh-CN" altLang="en-US" sz="1100" dirty="0"/>
              <a:t>超过</a:t>
            </a:r>
            <a:r>
              <a:rPr lang="en-US" altLang="zh-CN" sz="1100" dirty="0"/>
              <a:t>100</a:t>
            </a:r>
            <a:r>
              <a:rPr lang="zh-CN" altLang="en-US" sz="1100" dirty="0"/>
              <a:t>项，是</a:t>
            </a:r>
            <a:r>
              <a:rPr lang="zh-CN" altLang="en-US" sz="1100" dirty="0" smtClean="0"/>
              <a:t>全球技术领先</a:t>
            </a:r>
            <a:r>
              <a:rPr lang="zh-CN" altLang="en-US" sz="1100" dirty="0"/>
              <a:t>的</a:t>
            </a:r>
            <a:r>
              <a:rPr lang="zh-CN" altLang="en-US" sz="1100" dirty="0" smtClean="0"/>
              <a:t>麦克风供应</a:t>
            </a:r>
            <a:r>
              <a:rPr lang="zh-CN" altLang="en-US" sz="1100" dirty="0"/>
              <a:t>商。</a:t>
            </a:r>
            <a:r>
              <a:rPr lang="en-US" altLang="zh-CN" sz="1100" dirty="0" smtClean="0"/>
              <a:t>AAC</a:t>
            </a:r>
            <a:r>
              <a:rPr lang="zh-CN" altLang="en-US" sz="1100" dirty="0"/>
              <a:t>拥有</a:t>
            </a:r>
            <a:r>
              <a:rPr lang="zh-CN" altLang="en-US" sz="1100" dirty="0" smtClean="0"/>
              <a:t>自主</a:t>
            </a:r>
            <a:r>
              <a:rPr lang="en-US" altLang="zh-CN" sz="1100" dirty="0"/>
              <a:t>MEMS</a:t>
            </a:r>
            <a:r>
              <a:rPr lang="zh-CN" altLang="en-US" sz="1100" dirty="0"/>
              <a:t>和</a:t>
            </a:r>
            <a:r>
              <a:rPr lang="en-US" altLang="zh-CN" sz="1100" dirty="0"/>
              <a:t>ASIC</a:t>
            </a:r>
            <a:r>
              <a:rPr lang="zh-CN" altLang="en-US" sz="1100" dirty="0"/>
              <a:t>设计</a:t>
            </a:r>
            <a:r>
              <a:rPr lang="zh-CN" altLang="en-US" sz="1100" dirty="0" smtClean="0"/>
              <a:t>能力和丰富</a:t>
            </a:r>
            <a:r>
              <a:rPr lang="zh-CN" altLang="en-US" sz="1100" dirty="0"/>
              <a:t>的量产交付</a:t>
            </a:r>
            <a:r>
              <a:rPr lang="zh-CN" altLang="en-US" sz="1100" dirty="0" smtClean="0"/>
              <a:t>经验，</a:t>
            </a:r>
            <a:r>
              <a:rPr lang="zh-CN" altLang="en-US" sz="1100" dirty="0"/>
              <a:t>同时</a:t>
            </a:r>
            <a:r>
              <a:rPr lang="zh-CN" altLang="en-US" sz="1100" dirty="0" smtClean="0"/>
              <a:t>与核心供应厂商达成高度战略</a:t>
            </a:r>
            <a:r>
              <a:rPr lang="zh-CN" altLang="en-US" sz="1100" dirty="0"/>
              <a:t>合作关系，从而为</a:t>
            </a:r>
            <a:r>
              <a:rPr lang="zh-CN" altLang="en-US" sz="1100" dirty="0" smtClean="0"/>
              <a:t>客户</a:t>
            </a:r>
            <a:r>
              <a:rPr lang="zh-CN" altLang="en-US" sz="1100" dirty="0"/>
              <a:t>打造</a:t>
            </a:r>
            <a:r>
              <a:rPr lang="zh-CN" altLang="en-US" sz="1100" dirty="0" smtClean="0"/>
              <a:t>更好</a:t>
            </a:r>
            <a:r>
              <a:rPr lang="zh-CN" altLang="en-US" sz="1100" dirty="0"/>
              <a:t>的产品和交期</a:t>
            </a:r>
            <a:r>
              <a:rPr lang="zh-CN" altLang="en-US" sz="1100" dirty="0" smtClean="0"/>
              <a:t>。</a:t>
            </a:r>
            <a:r>
              <a:rPr lang="en-US" altLang="zh-CN" sz="1100" dirty="0" smtClean="0"/>
              <a:t>AAC</a:t>
            </a:r>
            <a:r>
              <a:rPr lang="zh-CN" altLang="en-US" sz="1100" dirty="0"/>
              <a:t>麦克风产品已大批量供应所有主流智能手机厂商及其他消费电子产品</a:t>
            </a:r>
            <a:r>
              <a:rPr lang="zh-CN" altLang="en-US" sz="1100" dirty="0" smtClean="0"/>
              <a:t>厂商，覆盖</a:t>
            </a:r>
            <a:r>
              <a:rPr lang="zh-CN" altLang="en-US" sz="1100" dirty="0"/>
              <a:t>模拟，数字</a:t>
            </a:r>
            <a:r>
              <a:rPr lang="zh-CN" altLang="en-US" sz="1100" dirty="0" smtClean="0"/>
              <a:t>不同输出信号</a:t>
            </a:r>
            <a:r>
              <a:rPr lang="zh-CN" altLang="en-US" sz="1100" dirty="0"/>
              <a:t>类别的高、中、低端产品。客户可根据</a:t>
            </a:r>
            <a:r>
              <a:rPr lang="zh-CN" altLang="en-US" sz="1100" dirty="0" smtClean="0"/>
              <a:t>需求，选择</a:t>
            </a:r>
            <a:r>
              <a:rPr lang="zh-CN" altLang="en-US" sz="1100" dirty="0"/>
              <a:t>高</a:t>
            </a:r>
            <a:r>
              <a:rPr lang="en-US" altLang="zh-CN" sz="1100" dirty="0"/>
              <a:t>AOP</a:t>
            </a:r>
            <a:r>
              <a:rPr lang="zh-CN" altLang="en-US" sz="1100" dirty="0"/>
              <a:t>，高信噪比，小尺寸，</a:t>
            </a:r>
            <a:r>
              <a:rPr lang="zh-CN" altLang="en-US" sz="1100" dirty="0" smtClean="0"/>
              <a:t>低功耗，</a:t>
            </a:r>
            <a:r>
              <a:rPr lang="zh-CN" altLang="en-US" sz="1100" dirty="0"/>
              <a:t>二合一（</a:t>
            </a:r>
            <a:r>
              <a:rPr lang="zh-CN" altLang="en-US" sz="1100" dirty="0" smtClean="0"/>
              <a:t>气压与</a:t>
            </a:r>
            <a:r>
              <a:rPr lang="zh-CN" altLang="en-US" sz="1100" dirty="0"/>
              <a:t>麦克风二</a:t>
            </a:r>
            <a:r>
              <a:rPr lang="zh-CN" altLang="en-US" sz="1100" dirty="0" smtClean="0"/>
              <a:t>合一传感器）</a:t>
            </a:r>
            <a:r>
              <a:rPr lang="zh-CN" altLang="en-US" sz="1100" dirty="0"/>
              <a:t>等不同功能特性的</a:t>
            </a:r>
            <a:r>
              <a:rPr lang="zh-CN" altLang="en-US" sz="1100" dirty="0" smtClean="0"/>
              <a:t>产品，并可以根据自身</a:t>
            </a:r>
            <a:r>
              <a:rPr lang="zh-CN" altLang="en-US" sz="1100" dirty="0"/>
              <a:t>需求</a:t>
            </a:r>
            <a:r>
              <a:rPr lang="zh-CN" altLang="en-US" sz="1100" dirty="0" smtClean="0"/>
              <a:t>，定制产品。</a:t>
            </a:r>
            <a:endParaRPr lang="en-US" altLang="zh-CN" sz="1100" dirty="0"/>
          </a:p>
          <a:p>
            <a:pPr marL="180000"/>
            <a:r>
              <a:rPr lang="en-US" altLang="zh-CN" sz="1100" dirty="0" smtClean="0"/>
              <a:t>    AAC</a:t>
            </a:r>
            <a:r>
              <a:rPr lang="zh-CN" altLang="en-US" sz="1100" dirty="0"/>
              <a:t>于</a:t>
            </a:r>
            <a:r>
              <a:rPr lang="en-US" altLang="zh-CN" sz="1100" dirty="0"/>
              <a:t>2015</a:t>
            </a:r>
            <a:r>
              <a:rPr lang="zh-CN" altLang="en-US" sz="1100" dirty="0"/>
              <a:t>年</a:t>
            </a:r>
            <a:r>
              <a:rPr lang="zh-CN" altLang="en-US" sz="1100" dirty="0" smtClean="0"/>
              <a:t>收购美国射频前端半导体公司</a:t>
            </a:r>
            <a:r>
              <a:rPr lang="en-US" altLang="zh-CN" sz="1100" dirty="0" err="1"/>
              <a:t>Wispry</a:t>
            </a:r>
            <a:r>
              <a:rPr lang="zh-CN" altLang="en-US" sz="1100" dirty="0"/>
              <a:t>，获得了经验</a:t>
            </a:r>
            <a:r>
              <a:rPr lang="zh-CN" altLang="en-US" sz="1100" dirty="0" smtClean="0"/>
              <a:t>丰富的射频前端研发</a:t>
            </a:r>
            <a:r>
              <a:rPr lang="zh-CN" altLang="en-US" sz="1100" dirty="0"/>
              <a:t>团队及</a:t>
            </a:r>
            <a:r>
              <a:rPr lang="en-US" altLang="zh-CN" sz="1100" dirty="0" smtClean="0"/>
              <a:t>200</a:t>
            </a:r>
            <a:r>
              <a:rPr lang="zh-CN" altLang="en-US" sz="1100" dirty="0"/>
              <a:t>余</a:t>
            </a:r>
            <a:r>
              <a:rPr lang="zh-CN" altLang="en-US" sz="1100" dirty="0" smtClean="0"/>
              <a:t>项</a:t>
            </a:r>
            <a:r>
              <a:rPr lang="zh-CN" altLang="en-US" sz="1100" dirty="0"/>
              <a:t>专利</a:t>
            </a:r>
            <a:r>
              <a:rPr lang="zh-CN" altLang="en-US" sz="1100" dirty="0" smtClean="0"/>
              <a:t>，加深了</a:t>
            </a:r>
            <a:r>
              <a:rPr lang="en-US" altLang="zh-CN" sz="1100" dirty="0" smtClean="0"/>
              <a:t>5G</a:t>
            </a:r>
            <a:r>
              <a:rPr lang="zh-CN" altLang="en-US" sz="1100" dirty="0"/>
              <a:t>射频前端布局。</a:t>
            </a:r>
            <a:r>
              <a:rPr lang="en-US" altLang="zh-CN" sz="1100" dirty="0"/>
              <a:t>MEMS</a:t>
            </a:r>
            <a:r>
              <a:rPr lang="zh-CN" altLang="en-US" sz="1100" dirty="0"/>
              <a:t>工艺制备的射频前端器件天线调谐器（</a:t>
            </a:r>
            <a:r>
              <a:rPr lang="en-US" altLang="zh-CN" sz="1100" dirty="0"/>
              <a:t>Tuner</a:t>
            </a:r>
            <a:r>
              <a:rPr lang="zh-CN" altLang="en-US" sz="1100" dirty="0"/>
              <a:t>）、天线开关（</a:t>
            </a:r>
            <a:r>
              <a:rPr lang="en-US" altLang="zh-CN" sz="1100" dirty="0"/>
              <a:t>Switch</a:t>
            </a:r>
            <a:r>
              <a:rPr lang="zh-CN" altLang="en-US" sz="1100" dirty="0"/>
              <a:t>）在</a:t>
            </a:r>
            <a:r>
              <a:rPr lang="en-US" altLang="zh-CN" sz="1100" dirty="0"/>
              <a:t>5G</a:t>
            </a:r>
            <a:r>
              <a:rPr lang="zh-CN" altLang="en-US" sz="1100" dirty="0"/>
              <a:t>时代具备更好的通讯</a:t>
            </a:r>
            <a:r>
              <a:rPr lang="zh-CN" altLang="en-US" sz="1100" dirty="0" smtClean="0"/>
              <a:t>品质，</a:t>
            </a:r>
            <a:r>
              <a:rPr lang="en-US" altLang="zh-CN" sz="1100" dirty="0" smtClean="0"/>
              <a:t>AAC</a:t>
            </a:r>
            <a:r>
              <a:rPr lang="zh-CN" altLang="en-US" sz="1100" dirty="0"/>
              <a:t>正在</a:t>
            </a:r>
            <a:r>
              <a:rPr lang="zh-CN" altLang="en-US" sz="1100" dirty="0" smtClean="0"/>
              <a:t>推出多</a:t>
            </a:r>
            <a:r>
              <a:rPr lang="zh-CN" altLang="en-US" sz="1100" dirty="0"/>
              <a:t>款基于</a:t>
            </a:r>
            <a:r>
              <a:rPr lang="en-US" altLang="zh-CN" sz="1100" dirty="0"/>
              <a:t>MEMS</a:t>
            </a:r>
            <a:r>
              <a:rPr lang="zh-CN" altLang="en-US" sz="1100" dirty="0" smtClean="0"/>
              <a:t>工艺生产的</a:t>
            </a:r>
            <a:r>
              <a:rPr lang="en-US" altLang="zh-CN" sz="1100" dirty="0"/>
              <a:t>Tuner</a:t>
            </a:r>
            <a:r>
              <a:rPr lang="zh-CN" altLang="en-US" sz="1100" dirty="0"/>
              <a:t>，</a:t>
            </a:r>
            <a:r>
              <a:rPr lang="en-US" altLang="zh-CN" sz="1100" dirty="0"/>
              <a:t>Switch</a:t>
            </a:r>
            <a:r>
              <a:rPr lang="zh-CN" altLang="en-US" sz="1100" dirty="0"/>
              <a:t>产品，具有小尺寸和高性价比的产品特性，</a:t>
            </a:r>
            <a:r>
              <a:rPr lang="zh-CN" altLang="en-US" sz="1100" dirty="0" smtClean="0"/>
              <a:t>可广泛用于通讯产品。</a:t>
            </a:r>
            <a:endParaRPr lang="en-US" altLang="zh-CN" sz="1100" dirty="0"/>
          </a:p>
          <a:p>
            <a:pPr marL="180000"/>
            <a:r>
              <a:rPr lang="en-US" altLang="zh-CN" sz="1100" dirty="0"/>
              <a:t> </a:t>
            </a:r>
            <a:r>
              <a:rPr lang="en-US" altLang="zh-CN" sz="1100" dirty="0" smtClean="0"/>
              <a:t>   </a:t>
            </a:r>
            <a:r>
              <a:rPr lang="zh-CN" altLang="en-US" sz="1100" dirty="0" smtClean="0"/>
              <a:t>如</a:t>
            </a:r>
            <a:r>
              <a:rPr lang="zh-CN" altLang="en-US" sz="1100" dirty="0"/>
              <a:t>您有特殊需求</a:t>
            </a:r>
            <a:r>
              <a:rPr lang="zh-CN" altLang="en-US" sz="1100" dirty="0" smtClean="0"/>
              <a:t>，</a:t>
            </a:r>
            <a:r>
              <a:rPr lang="en-US" altLang="zh-CN" sz="1100" dirty="0" smtClean="0"/>
              <a:t>AAC</a:t>
            </a:r>
            <a:r>
              <a:rPr lang="zh-CN" altLang="en-US" sz="1100" dirty="0" smtClean="0"/>
              <a:t>方案解决团队随时</a:t>
            </a:r>
            <a:r>
              <a:rPr lang="zh-CN" altLang="en-US" sz="1100" dirty="0"/>
              <a:t>准备为您的项目提供从设计、制造到量产的一站式服务</a:t>
            </a:r>
            <a:r>
              <a:rPr lang="zh-CN" altLang="en-US" sz="1100" dirty="0" smtClean="0"/>
              <a:t>。</a:t>
            </a:r>
            <a:endParaRPr lang="en-US" altLang="zh-CN" sz="1200" dirty="0"/>
          </a:p>
        </p:txBody>
      </p:sp>
    </p:spTree>
    <p:extLst>
      <p:ext uri="{BB962C8B-B14F-4D97-AF65-F5344CB8AC3E}">
        <p14:creationId xmlns:p14="http://schemas.microsoft.com/office/powerpoint/2010/main" val="119745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7345" y="9563310"/>
            <a:ext cx="6361577" cy="259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50" dirty="0" smtClean="0"/>
              <a:t>更多信息请参考网站：</a:t>
            </a:r>
            <a:r>
              <a:rPr lang="en-US" altLang="zh-CN" sz="1050" dirty="0"/>
              <a:t>https://www.aactechnologies.com/</a:t>
            </a:r>
            <a:endParaRPr lang="zh-CN" altLang="en-US" sz="1050" dirty="0"/>
          </a:p>
        </p:txBody>
      </p:sp>
      <p:cxnSp>
        <p:nvCxnSpPr>
          <p:cNvPr id="13" name="直接连接符 12"/>
          <p:cNvCxnSpPr/>
          <p:nvPr/>
        </p:nvCxnSpPr>
        <p:spPr>
          <a:xfrm>
            <a:off x="286871" y="398874"/>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任意多边形 13"/>
          <p:cNvSpPr/>
          <p:nvPr/>
        </p:nvSpPr>
        <p:spPr>
          <a:xfrm>
            <a:off x="1466848" y="533342"/>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7" name="任意多边形 16"/>
          <p:cNvSpPr/>
          <p:nvPr/>
        </p:nvSpPr>
        <p:spPr>
          <a:xfrm flipV="1">
            <a:off x="286871" y="533342"/>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807869" y="603901"/>
            <a:ext cx="4840579" cy="792525"/>
          </a:xfrm>
          <a:prstGeom prst="rect">
            <a:avLst/>
          </a:prstGeom>
          <a:noFill/>
        </p:spPr>
        <p:txBody>
          <a:bodyPr wrap="square" rtlCol="0">
            <a:spAutoFit/>
          </a:bodyPr>
          <a:lstStyle/>
          <a:p>
            <a:pPr lvl="0"/>
            <a:r>
              <a:rPr lang="zh-CN" altLang="en-US" sz="1400" b="1" dirty="0">
                <a:solidFill>
                  <a:srgbClr val="5B9BD5">
                    <a:lumMod val="50000"/>
                  </a:srgbClr>
                </a:solidFill>
              </a:rPr>
              <a:t>模拟麦克风</a:t>
            </a:r>
            <a:endParaRPr lang="zh-CN" altLang="en-US" sz="2000" b="1" dirty="0">
              <a:solidFill>
                <a:srgbClr val="5B9BD5">
                  <a:lumMod val="50000"/>
                </a:srgbClr>
              </a:solidFill>
            </a:endParaRPr>
          </a:p>
          <a:p>
            <a:pPr lvl="0"/>
            <a:r>
              <a:rPr lang="zh-CN" altLang="en-US" sz="1050" dirty="0">
                <a:solidFill>
                  <a:prstClr val="black"/>
                </a:solidFill>
              </a:rPr>
              <a:t>模拟麦克风采用</a:t>
            </a:r>
            <a:r>
              <a:rPr lang="en-US" altLang="zh-CN" sz="1050" dirty="0">
                <a:solidFill>
                  <a:prstClr val="black"/>
                </a:solidFill>
              </a:rPr>
              <a:t>MEMS</a:t>
            </a:r>
            <a:r>
              <a:rPr lang="zh-CN" altLang="en-US" sz="1050" dirty="0">
                <a:solidFill>
                  <a:prstClr val="black"/>
                </a:solidFill>
              </a:rPr>
              <a:t>工艺生产，产品具有高一致性，重量轻，抗震强，耐高温等优点。根据客户需要，可提供小尺寸，低功耗，防尘防水等有特殊性能要求的模拟麦克风。广泛适用于手机，智能音箱，平板，手表，</a:t>
            </a:r>
            <a:r>
              <a:rPr lang="en-US" altLang="zh-CN" sz="1050" dirty="0">
                <a:solidFill>
                  <a:prstClr val="black"/>
                </a:solidFill>
              </a:rPr>
              <a:t>TV</a:t>
            </a:r>
            <a:r>
              <a:rPr lang="zh-CN" altLang="en-US" sz="1050" dirty="0">
                <a:solidFill>
                  <a:prstClr val="black"/>
                </a:solidFill>
              </a:rPr>
              <a:t>等终端产品。</a:t>
            </a:r>
          </a:p>
        </p:txBody>
      </p:sp>
      <p:graphicFrame>
        <p:nvGraphicFramePr>
          <p:cNvPr id="34" name="表格 33"/>
          <p:cNvGraphicFramePr>
            <a:graphicFrameLocks noGrp="1"/>
          </p:cNvGraphicFramePr>
          <p:nvPr>
            <p:extLst>
              <p:ext uri="{D42A27DB-BD31-4B8C-83A1-F6EECF244321}">
                <p14:modId xmlns:p14="http://schemas.microsoft.com/office/powerpoint/2010/main" val="2006088490"/>
              </p:ext>
            </p:extLst>
          </p:nvPr>
        </p:nvGraphicFramePr>
        <p:xfrm>
          <a:off x="277344" y="1876387"/>
          <a:ext cx="6361583" cy="3943388"/>
        </p:xfrm>
        <a:graphic>
          <a:graphicData uri="http://schemas.openxmlformats.org/drawingml/2006/table">
            <a:tbl>
              <a:tblPr firstRow="1" bandRow="1">
                <a:tableStyleId>{073A0DAA-6AF3-43AB-8588-CEC1D06C72B9}</a:tableStyleId>
              </a:tblPr>
              <a:tblGrid>
                <a:gridCol w="794219">
                  <a:extLst>
                    <a:ext uri="{9D8B030D-6E8A-4147-A177-3AD203B41FA5}">
                      <a16:colId xmlns:a16="http://schemas.microsoft.com/office/drawing/2014/main" val="78568990"/>
                    </a:ext>
                  </a:extLst>
                </a:gridCol>
                <a:gridCol w="914400">
                  <a:extLst>
                    <a:ext uri="{9D8B030D-6E8A-4147-A177-3AD203B41FA5}">
                      <a16:colId xmlns:a16="http://schemas.microsoft.com/office/drawing/2014/main" val="1433696459"/>
                    </a:ext>
                  </a:extLst>
                </a:gridCol>
                <a:gridCol w="771525">
                  <a:extLst>
                    <a:ext uri="{9D8B030D-6E8A-4147-A177-3AD203B41FA5}">
                      <a16:colId xmlns:a16="http://schemas.microsoft.com/office/drawing/2014/main" val="170768698"/>
                    </a:ext>
                  </a:extLst>
                </a:gridCol>
                <a:gridCol w="828675">
                  <a:extLst>
                    <a:ext uri="{9D8B030D-6E8A-4147-A177-3AD203B41FA5}">
                      <a16:colId xmlns:a16="http://schemas.microsoft.com/office/drawing/2014/main" val="3132023214"/>
                    </a:ext>
                  </a:extLst>
                </a:gridCol>
                <a:gridCol w="857251">
                  <a:extLst>
                    <a:ext uri="{9D8B030D-6E8A-4147-A177-3AD203B41FA5}">
                      <a16:colId xmlns:a16="http://schemas.microsoft.com/office/drawing/2014/main" val="2762155858"/>
                    </a:ext>
                  </a:extLst>
                </a:gridCol>
                <a:gridCol w="1462092">
                  <a:extLst>
                    <a:ext uri="{9D8B030D-6E8A-4147-A177-3AD203B41FA5}">
                      <a16:colId xmlns:a16="http://schemas.microsoft.com/office/drawing/2014/main" val="544326939"/>
                    </a:ext>
                  </a:extLst>
                </a:gridCol>
                <a:gridCol w="733421">
                  <a:extLst>
                    <a:ext uri="{9D8B030D-6E8A-4147-A177-3AD203B41FA5}">
                      <a16:colId xmlns:a16="http://schemas.microsoft.com/office/drawing/2014/main" val="1032580872"/>
                    </a:ext>
                  </a:extLst>
                </a:gridCol>
              </a:tblGrid>
              <a:tr h="365728">
                <a:tc>
                  <a:txBody>
                    <a:bodyPr/>
                    <a:lstStyle/>
                    <a:p>
                      <a:pPr algn="ctr"/>
                      <a:r>
                        <a:rPr lang="zh-CN" altLang="en-US" sz="1050" dirty="0" smtClean="0"/>
                        <a:t>产品编号</a:t>
                      </a:r>
                      <a:endParaRPr lang="zh-CN" altLang="en-US" sz="1050" dirty="0"/>
                    </a:p>
                  </a:txBody>
                  <a:tcPr anchor="ctr">
                    <a:solidFill>
                      <a:schemeClr val="accent1">
                        <a:lumMod val="75000"/>
                      </a:schemeClr>
                    </a:solidFill>
                  </a:tcPr>
                </a:tc>
                <a:tc>
                  <a:txBody>
                    <a:bodyPr/>
                    <a:lstStyle/>
                    <a:p>
                      <a:pPr algn="ctr"/>
                      <a:r>
                        <a:rPr lang="zh-CN" altLang="en-US" sz="1050" dirty="0" smtClean="0"/>
                        <a:t>尺寸（</a:t>
                      </a:r>
                      <a:r>
                        <a:rPr lang="en-US" altLang="zh-CN" sz="1050" dirty="0" smtClean="0"/>
                        <a:t>mm</a:t>
                      </a:r>
                      <a:r>
                        <a:rPr lang="zh-CN" altLang="en-US" sz="1050" dirty="0" smtClean="0"/>
                        <a:t>）</a:t>
                      </a:r>
                      <a:endParaRPr lang="zh-CN" altLang="en-US" sz="1050" dirty="0"/>
                    </a:p>
                  </a:txBody>
                  <a:tcPr anchor="ctr">
                    <a:solidFill>
                      <a:schemeClr val="accent1">
                        <a:lumMod val="75000"/>
                      </a:schemeClr>
                    </a:solidFill>
                  </a:tcPr>
                </a:tc>
                <a:tc>
                  <a:txBody>
                    <a:bodyPr/>
                    <a:lstStyle/>
                    <a:p>
                      <a:pPr marL="0" algn="ctr" defTabSz="685800" rtl="0" eaLnBrk="1" fontAlgn="b" latinLnBrk="0" hangingPunct="1"/>
                      <a:r>
                        <a:rPr lang="zh-CN" altLang="en-US" sz="1050" kern="1200" dirty="0"/>
                        <a:t>输出信号</a:t>
                      </a:r>
                      <a:endParaRPr lang="zh-CN" altLang="en-US" sz="1050" kern="1200" dirty="0">
                        <a:solidFill>
                          <a:schemeClr val="bg1"/>
                        </a:solidFill>
                        <a:latin typeface="+mn-lt"/>
                        <a:ea typeface="+mn-ea"/>
                        <a:cs typeface="+mn-cs"/>
                      </a:endParaRPr>
                    </a:p>
                  </a:txBody>
                  <a:tcPr marL="9525" marR="9525" marT="9525" marB="0" anchor="ctr">
                    <a:solidFill>
                      <a:schemeClr val="accent1">
                        <a:lumMod val="75000"/>
                      </a:schemeClr>
                    </a:solidFill>
                  </a:tcPr>
                </a:tc>
                <a:tc>
                  <a:txBody>
                    <a:bodyPr/>
                    <a:lstStyle/>
                    <a:p>
                      <a:pPr algn="ctr"/>
                      <a:r>
                        <a:rPr lang="zh-CN" altLang="en-US" sz="1050" dirty="0" smtClean="0"/>
                        <a:t>灵敏度</a:t>
                      </a:r>
                      <a:r>
                        <a:rPr lang="en-US" altLang="zh-CN" sz="1050" dirty="0" smtClean="0"/>
                        <a:t>(dB)</a:t>
                      </a:r>
                      <a:endParaRPr lang="zh-CN" altLang="en-US" sz="1050" dirty="0"/>
                    </a:p>
                  </a:txBody>
                  <a:tcPr anchor="ctr">
                    <a:solidFill>
                      <a:schemeClr val="accent1">
                        <a:lumMod val="75000"/>
                      </a:schemeClr>
                    </a:solidFill>
                  </a:tcPr>
                </a:tc>
                <a:tc>
                  <a:txBody>
                    <a:bodyPr/>
                    <a:lstStyle/>
                    <a:p>
                      <a:pPr algn="ctr"/>
                      <a:r>
                        <a:rPr lang="zh-CN" altLang="en-US" sz="1050" dirty="0" smtClean="0"/>
                        <a:t>信噪比</a:t>
                      </a:r>
                      <a:r>
                        <a:rPr lang="en-US" altLang="zh-CN" sz="1050" dirty="0" smtClean="0"/>
                        <a:t>(dB)</a:t>
                      </a:r>
                      <a:endParaRPr lang="zh-CN" altLang="en-US" sz="1050" dirty="0"/>
                    </a:p>
                  </a:txBody>
                  <a:tcPr anchor="ctr">
                    <a:solidFill>
                      <a:schemeClr val="accent1">
                        <a:lumMod val="75000"/>
                      </a:schemeClr>
                    </a:solidFill>
                  </a:tcPr>
                </a:tc>
                <a:tc>
                  <a:txBody>
                    <a:bodyPr/>
                    <a:lstStyle/>
                    <a:p>
                      <a:pPr algn="ctr"/>
                      <a:r>
                        <a:rPr lang="en-US" altLang="zh-CN" sz="1050" dirty="0" smtClean="0"/>
                        <a:t>AOP(</a:t>
                      </a:r>
                      <a:r>
                        <a:rPr lang="en-US" altLang="zh-CN" sz="1050" dirty="0" err="1" smtClean="0"/>
                        <a:t>dBSPL@THD</a:t>
                      </a:r>
                      <a:r>
                        <a:rPr lang="en-US" altLang="zh-CN" sz="1050" dirty="0" smtClean="0"/>
                        <a:t>=10%)</a:t>
                      </a:r>
                      <a:endParaRPr lang="zh-CN" altLang="en-US" sz="1050" dirty="0"/>
                    </a:p>
                  </a:txBody>
                  <a:tcPr anchor="ctr">
                    <a:solidFill>
                      <a:schemeClr val="accent1">
                        <a:lumMod val="75000"/>
                      </a:schemeClr>
                    </a:solidFill>
                  </a:tcPr>
                </a:tc>
                <a:tc>
                  <a:txBody>
                    <a:bodyPr/>
                    <a:lstStyle/>
                    <a:p>
                      <a:pPr algn="ctr"/>
                      <a:r>
                        <a:rPr lang="zh-CN" altLang="en-US" sz="1050" dirty="0" smtClean="0"/>
                        <a:t>进声方式</a:t>
                      </a:r>
                      <a:endParaRPr lang="zh-CN" altLang="en-US" sz="1050" dirty="0"/>
                    </a:p>
                  </a:txBody>
                  <a:tcPr anchor="ctr">
                    <a:solidFill>
                      <a:schemeClr val="accent1">
                        <a:lumMod val="75000"/>
                      </a:schemeClr>
                    </a:solidFill>
                  </a:tcPr>
                </a:tc>
                <a:extLst>
                  <a:ext uri="{0D108BD9-81ED-4DB2-BD59-A6C34878D82A}">
                    <a16:rowId xmlns:a16="http://schemas.microsoft.com/office/drawing/2014/main" val="706247381"/>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1</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3.76x2.95x1.10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42±1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59</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130</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顶部</a:t>
                      </a:r>
                    </a:p>
                  </a:txBody>
                  <a:tcPr marL="0" marR="0" marT="0" marB="0" anchor="ctr"/>
                </a:tc>
                <a:extLst>
                  <a:ext uri="{0D108BD9-81ED-4DB2-BD59-A6C34878D82A}">
                    <a16:rowId xmlns:a16="http://schemas.microsoft.com/office/drawing/2014/main" val="434767617"/>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2</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3.76x2.95x1.10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125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底部</a:t>
                      </a:r>
                    </a:p>
                  </a:txBody>
                  <a:tcPr marL="0" marR="0" marT="0" marB="0" anchor="ctr"/>
                </a:tc>
                <a:extLst>
                  <a:ext uri="{0D108BD9-81ED-4DB2-BD59-A6C34878D82A}">
                    <a16:rowId xmlns:a16="http://schemas.microsoft.com/office/drawing/2014/main" val="2610746390"/>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3</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3.76x2.95x1.10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32±1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66</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125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顶部</a:t>
                      </a:r>
                    </a:p>
                  </a:txBody>
                  <a:tcPr marL="0" marR="0" marT="0" marB="0" anchor="ctr"/>
                </a:tc>
                <a:extLst>
                  <a:ext uri="{0D108BD9-81ED-4DB2-BD59-A6C34878D82A}">
                    <a16:rowId xmlns:a16="http://schemas.microsoft.com/office/drawing/2014/main" val="2005110859"/>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4</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3.76x2.95x1.10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66</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125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顶部</a:t>
                      </a:r>
                    </a:p>
                  </a:txBody>
                  <a:tcPr marL="0" marR="0" marT="0" marB="0" anchor="ctr"/>
                </a:tc>
                <a:extLst>
                  <a:ext uri="{0D108BD9-81ED-4DB2-BD59-A6C34878D82A}">
                    <a16:rowId xmlns:a16="http://schemas.microsoft.com/office/drawing/2014/main" val="1649855822"/>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5</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3.50x2.65x0.98</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66</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125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底部</a:t>
                      </a:r>
                    </a:p>
                  </a:txBody>
                  <a:tcPr marL="0" marR="0" marT="0" marB="0" anchor="ctr"/>
                </a:tc>
                <a:extLst>
                  <a:ext uri="{0D108BD9-81ED-4DB2-BD59-A6C34878D82A}">
                    <a16:rowId xmlns:a16="http://schemas.microsoft.com/office/drawing/2014/main" val="96556429"/>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6</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3.50x2.65x1.0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66</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125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顶部</a:t>
                      </a:r>
                    </a:p>
                  </a:txBody>
                  <a:tcPr marL="0" marR="0" marT="0" marB="0" anchor="ctr"/>
                </a:tc>
                <a:extLst>
                  <a:ext uri="{0D108BD9-81ED-4DB2-BD59-A6C34878D82A}">
                    <a16:rowId xmlns:a16="http://schemas.microsoft.com/office/drawing/2014/main" val="3203052815"/>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7</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2.75x1.85x0.90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63</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125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底部</a:t>
                      </a:r>
                    </a:p>
                  </a:txBody>
                  <a:tcPr marL="0" marR="0" marT="0" marB="0" anchor="ctr"/>
                </a:tc>
                <a:extLst>
                  <a:ext uri="{0D108BD9-81ED-4DB2-BD59-A6C34878D82A}">
                    <a16:rowId xmlns:a16="http://schemas.microsoft.com/office/drawing/2014/main" val="3450850375"/>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8</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2.75x1.85x0.90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42±1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64</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134</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底部</a:t>
                      </a:r>
                    </a:p>
                  </a:txBody>
                  <a:tcPr marL="0" marR="0" marT="0" marB="0" anchor="ctr"/>
                </a:tc>
                <a:extLst>
                  <a:ext uri="{0D108BD9-81ED-4DB2-BD59-A6C34878D82A}">
                    <a16:rowId xmlns:a16="http://schemas.microsoft.com/office/drawing/2014/main" val="191948221"/>
                  </a:ext>
                </a:extLst>
              </a:tr>
              <a:tr h="431160">
                <a:tc>
                  <a:txBody>
                    <a:bodyPr/>
                    <a:lstStyle/>
                    <a:p>
                      <a:pPr marL="0" algn="ctr" defTabSz="685800" rtl="0" eaLnBrk="1" fontAlgn="b" latinLnBrk="0" hangingPunct="1"/>
                      <a:r>
                        <a:rPr lang="en-US" altLang="zh-CN" sz="1000" kern="1200" dirty="0">
                          <a:solidFill>
                            <a:schemeClr val="dk1"/>
                          </a:solidFill>
                          <a:latin typeface="+mn-lt"/>
                          <a:ea typeface="+mn-ea"/>
                          <a:cs typeface="+mn-cs"/>
                        </a:rPr>
                        <a:t>9</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3.50x2.65x0.98</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68</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125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底部</a:t>
                      </a:r>
                    </a:p>
                  </a:txBody>
                  <a:tcPr marL="0" marR="0" marT="0" marB="0" anchor="ctr"/>
                </a:tc>
                <a:extLst>
                  <a:ext uri="{0D108BD9-81ED-4DB2-BD59-A6C34878D82A}">
                    <a16:rowId xmlns:a16="http://schemas.microsoft.com/office/drawing/2014/main" val="2449356226"/>
                  </a:ext>
                </a:extLst>
              </a:tr>
              <a:tr h="228600">
                <a:tc>
                  <a:txBody>
                    <a:bodyPr/>
                    <a:lstStyle/>
                    <a:p>
                      <a:pPr marL="0" algn="ctr" defTabSz="685800" rtl="0" eaLnBrk="1" fontAlgn="b" latinLnBrk="0" hangingPunct="1"/>
                      <a:r>
                        <a:rPr lang="en-US" altLang="zh-CN" sz="1000" kern="1200" dirty="0">
                          <a:solidFill>
                            <a:schemeClr val="dk1"/>
                          </a:solidFill>
                          <a:latin typeface="+mn-lt"/>
                          <a:ea typeface="+mn-ea"/>
                          <a:cs typeface="+mn-cs"/>
                        </a:rPr>
                        <a:t>10</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2.75x1.85x0.90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63</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125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底部</a:t>
                      </a:r>
                    </a:p>
                  </a:txBody>
                  <a:tcPr marL="0" marR="0" marT="0" marB="0" anchor="ctr"/>
                </a:tc>
                <a:extLst>
                  <a:ext uri="{0D108BD9-81ED-4DB2-BD59-A6C34878D82A}">
                    <a16:rowId xmlns:a16="http://schemas.microsoft.com/office/drawing/2014/main" val="3176704704"/>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11</a:t>
                      </a:r>
                    </a:p>
                  </a:txBody>
                  <a:tcPr marL="9525" marR="9525" marT="9525" marB="0" anchor="ctr"/>
                </a:tc>
                <a:tc>
                  <a:txBody>
                    <a:bodyPr/>
                    <a:lstStyle/>
                    <a:p>
                      <a:pPr marL="0" algn="l" defTabSz="685800" rtl="0" eaLnBrk="1" fontAlgn="b" latinLnBrk="0" hangingPunct="1"/>
                      <a:r>
                        <a:rPr lang="en-US" sz="1000" kern="1200">
                          <a:solidFill>
                            <a:schemeClr val="dk1"/>
                          </a:solidFill>
                          <a:latin typeface="+mn-lt"/>
                          <a:ea typeface="+mn-ea"/>
                          <a:cs typeface="+mn-cs"/>
                        </a:rPr>
                        <a:t>4.00x3.00x1.2</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70</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130</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底部</a:t>
                      </a:r>
                    </a:p>
                  </a:txBody>
                  <a:tcPr marL="0" marR="0" marT="0" marB="0" anchor="ctr"/>
                </a:tc>
                <a:extLst>
                  <a:ext uri="{0D108BD9-81ED-4DB2-BD59-A6C34878D82A}">
                    <a16:rowId xmlns:a16="http://schemas.microsoft.com/office/drawing/2014/main" val="3019481669"/>
                  </a:ext>
                </a:extLst>
              </a:tr>
              <a:tr h="267406">
                <a:tc>
                  <a:txBody>
                    <a:bodyPr/>
                    <a:lstStyle/>
                    <a:p>
                      <a:pPr marL="0" algn="ctr" defTabSz="685800" rtl="0" eaLnBrk="1" fontAlgn="b" latinLnBrk="0" hangingPunct="1"/>
                      <a:r>
                        <a:rPr lang="en-US" altLang="zh-CN" sz="1000" kern="1200" dirty="0">
                          <a:solidFill>
                            <a:schemeClr val="dk1"/>
                          </a:solidFill>
                          <a:latin typeface="+mn-lt"/>
                          <a:ea typeface="+mn-ea"/>
                          <a:cs typeface="+mn-cs"/>
                        </a:rPr>
                        <a:t>12</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2.75x1.85x0.90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63</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125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底部</a:t>
                      </a:r>
                    </a:p>
                  </a:txBody>
                  <a:tcPr marL="0" marR="0" marT="0" marB="0" anchor="ctr"/>
                </a:tc>
                <a:extLst>
                  <a:ext uri="{0D108BD9-81ED-4DB2-BD59-A6C34878D82A}">
                    <a16:rowId xmlns:a16="http://schemas.microsoft.com/office/drawing/2014/main" val="1982090067"/>
                  </a:ext>
                </a:extLst>
              </a:tr>
              <a:tr h="172927">
                <a:tc>
                  <a:txBody>
                    <a:bodyPr/>
                    <a:lstStyle/>
                    <a:p>
                      <a:pPr marL="0" algn="ctr" defTabSz="685800" rtl="0" eaLnBrk="1" fontAlgn="b" latinLnBrk="0" hangingPunct="1"/>
                      <a:r>
                        <a:rPr lang="en-US" altLang="zh-CN" sz="1000" kern="1200" dirty="0" smtClean="0">
                          <a:solidFill>
                            <a:schemeClr val="dk1"/>
                          </a:solidFill>
                          <a:latin typeface="+mn-lt"/>
                          <a:ea typeface="+mn-ea"/>
                          <a:cs typeface="+mn-cs"/>
                        </a:rPr>
                        <a:t>13</a:t>
                      </a:r>
                      <a:endParaRPr lang="zh-CN" altLang="en-US" sz="1000" kern="1200" dirty="0">
                        <a:solidFill>
                          <a:schemeClr val="dk1"/>
                        </a:solidFill>
                        <a:latin typeface="+mn-lt"/>
                        <a:ea typeface="+mn-ea"/>
                        <a:cs typeface="+mn-cs"/>
                      </a:endParaRPr>
                    </a:p>
                  </a:txBody>
                  <a:tcPr anchor="ctr"/>
                </a:tc>
                <a:tc>
                  <a:txBody>
                    <a:bodyPr/>
                    <a:lstStyle/>
                    <a:p>
                      <a:pPr marL="0" algn="l" defTabSz="685800" rtl="0" eaLnBrk="1" fontAlgn="b" latinLnBrk="0" hangingPunct="1"/>
                      <a:r>
                        <a:rPr lang="en-US" sz="1000" kern="1200" dirty="0">
                          <a:solidFill>
                            <a:schemeClr val="dk1"/>
                          </a:solidFill>
                          <a:latin typeface="+mn-lt"/>
                          <a:ea typeface="+mn-ea"/>
                          <a:cs typeface="+mn-cs"/>
                        </a:rPr>
                        <a:t>2.75x1.85x0.90</a:t>
                      </a: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模拟</a:t>
                      </a:r>
                    </a:p>
                  </a:txBody>
                  <a:tcPr marL="9525" marR="9525" marT="9525" marB="0" anchor="ctr"/>
                </a:tc>
                <a:tc>
                  <a:txBody>
                    <a:bodyPr/>
                    <a:lstStyle/>
                    <a:p>
                      <a:pPr marL="0" algn="l" defTabSz="685800" rtl="0" eaLnBrk="1" fontAlgn="b" latinLnBrk="0" hangingPunct="1"/>
                      <a:r>
                        <a:rPr lang="en-US" sz="1000" kern="1200" dirty="0">
                          <a:solidFill>
                            <a:schemeClr val="dk1"/>
                          </a:solidFill>
                          <a:latin typeface="+mn-lt"/>
                          <a:ea typeface="+mn-ea"/>
                          <a:cs typeface="+mn-cs"/>
                        </a:rPr>
                        <a:t>-</a:t>
                      </a:r>
                      <a:r>
                        <a:rPr lang="en-US" sz="1000" kern="1200" dirty="0" smtClean="0">
                          <a:solidFill>
                            <a:schemeClr val="dk1"/>
                          </a:solidFill>
                          <a:latin typeface="+mn-lt"/>
                          <a:ea typeface="+mn-ea"/>
                          <a:cs typeface="+mn-cs"/>
                        </a:rPr>
                        <a:t>38±1</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err="1">
                          <a:solidFill>
                            <a:schemeClr val="dk1"/>
                          </a:solidFill>
                          <a:latin typeface="+mn-lt"/>
                          <a:ea typeface="+mn-ea"/>
                          <a:cs typeface="+mn-cs"/>
                        </a:rPr>
                        <a:t>typ</a:t>
                      </a:r>
                      <a:r>
                        <a:rPr lang="en-US" sz="1000" kern="1200" dirty="0">
                          <a:solidFill>
                            <a:schemeClr val="dk1"/>
                          </a:solidFill>
                          <a:latin typeface="+mn-lt"/>
                          <a:ea typeface="+mn-ea"/>
                          <a:cs typeface="+mn-cs"/>
                        </a:rPr>
                        <a:t> </a:t>
                      </a:r>
                      <a:r>
                        <a:rPr lang="en-US" sz="1000" kern="1200" dirty="0" smtClean="0">
                          <a:solidFill>
                            <a:schemeClr val="dk1"/>
                          </a:solidFill>
                          <a:latin typeface="+mn-lt"/>
                          <a:ea typeface="+mn-ea"/>
                          <a:cs typeface="+mn-cs"/>
                        </a:rPr>
                        <a:t>65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en-US" sz="1000" kern="1200" dirty="0" smtClean="0">
                          <a:solidFill>
                            <a:schemeClr val="dk1"/>
                          </a:solidFill>
                          <a:latin typeface="+mn-lt"/>
                          <a:ea typeface="+mn-ea"/>
                          <a:cs typeface="+mn-cs"/>
                        </a:rPr>
                        <a:t>135</a:t>
                      </a:r>
                      <a:endParaRPr lang="en-US" sz="1000" kern="1200" dirty="0">
                        <a:solidFill>
                          <a:schemeClr val="dk1"/>
                        </a:solidFill>
                        <a:latin typeface="+mn-lt"/>
                        <a:ea typeface="+mn-ea"/>
                        <a:cs typeface="+mn-cs"/>
                      </a:endParaRPr>
                    </a:p>
                  </a:txBody>
                  <a:tcPr marL="0" marR="0" marT="0" marB="0" anchor="ctr"/>
                </a:tc>
                <a:tc>
                  <a:txBody>
                    <a:bodyPr/>
                    <a:lstStyle/>
                    <a:p>
                      <a:pPr marL="0" algn="l" defTabSz="685800" rtl="0" eaLnBrk="1" fontAlgn="b" latinLnBrk="0" hangingPunct="1"/>
                      <a:r>
                        <a:rPr lang="zh-CN" altLang="en-US" sz="1000" kern="1200" dirty="0">
                          <a:solidFill>
                            <a:schemeClr val="dk1"/>
                          </a:solidFill>
                          <a:latin typeface="+mn-lt"/>
                          <a:ea typeface="+mn-ea"/>
                          <a:cs typeface="+mn-cs"/>
                        </a:rPr>
                        <a:t>底部</a:t>
                      </a:r>
                    </a:p>
                  </a:txBody>
                  <a:tcPr marL="0" marR="0" marT="0" marB="0" anchor="ctr"/>
                </a:tc>
                <a:extLst>
                  <a:ext uri="{0D108BD9-81ED-4DB2-BD59-A6C34878D82A}">
                    <a16:rowId xmlns:a16="http://schemas.microsoft.com/office/drawing/2014/main" val="260511953"/>
                  </a:ext>
                </a:extLst>
              </a:tr>
            </a:tbl>
          </a:graphicData>
        </a:graphic>
      </p:graphicFrame>
    </p:spTree>
    <p:extLst>
      <p:ext uri="{BB962C8B-B14F-4D97-AF65-F5344CB8AC3E}">
        <p14:creationId xmlns:p14="http://schemas.microsoft.com/office/powerpoint/2010/main" val="22531343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286871" y="398874"/>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任意多边形 26"/>
          <p:cNvSpPr/>
          <p:nvPr/>
        </p:nvSpPr>
        <p:spPr>
          <a:xfrm>
            <a:off x="1466848" y="533342"/>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32" name="任意多边形 31"/>
          <p:cNvSpPr/>
          <p:nvPr/>
        </p:nvSpPr>
        <p:spPr>
          <a:xfrm flipV="1">
            <a:off x="286871" y="533342"/>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p:cNvSpPr txBox="1"/>
          <p:nvPr/>
        </p:nvSpPr>
        <p:spPr>
          <a:xfrm>
            <a:off x="1807869" y="603901"/>
            <a:ext cx="4840579" cy="630942"/>
          </a:xfrm>
          <a:prstGeom prst="rect">
            <a:avLst/>
          </a:prstGeom>
          <a:noFill/>
        </p:spPr>
        <p:txBody>
          <a:bodyPr wrap="square" rtlCol="0">
            <a:spAutoFit/>
          </a:bodyPr>
          <a:lstStyle/>
          <a:p>
            <a:pPr lvl="0"/>
            <a:r>
              <a:rPr lang="zh-CN" altLang="en-US" sz="1400" b="1" dirty="0">
                <a:solidFill>
                  <a:srgbClr val="5B9BD5">
                    <a:lumMod val="50000"/>
                  </a:srgbClr>
                </a:solidFill>
              </a:rPr>
              <a:t>数字麦克风</a:t>
            </a:r>
          </a:p>
          <a:p>
            <a:pPr lvl="0"/>
            <a:r>
              <a:rPr lang="zh-CN" altLang="en-US" sz="1050" dirty="0"/>
              <a:t>数字麦克风具有高信噪比，抗干扰，多模式的工作能力。适用于手机，笔记本，智能音箱，</a:t>
            </a:r>
            <a:r>
              <a:rPr lang="en-US" altLang="zh-CN" sz="1050" dirty="0"/>
              <a:t>TWS</a:t>
            </a:r>
            <a:r>
              <a:rPr lang="zh-CN" altLang="en-US" sz="1050" dirty="0" smtClean="0"/>
              <a:t>耳机、</a:t>
            </a:r>
            <a:r>
              <a:rPr lang="en-US" altLang="zh-CN" sz="1050" dirty="0" smtClean="0"/>
              <a:t>TV</a:t>
            </a:r>
            <a:r>
              <a:rPr lang="zh-CN" altLang="en-US" sz="1050" dirty="0" smtClean="0"/>
              <a:t>等</a:t>
            </a:r>
            <a:r>
              <a:rPr lang="zh-CN" altLang="en-US" sz="1050" dirty="0"/>
              <a:t>终端产品。</a:t>
            </a:r>
          </a:p>
        </p:txBody>
      </p:sp>
      <p:cxnSp>
        <p:nvCxnSpPr>
          <p:cNvPr id="35" name="直接连接符 34"/>
          <p:cNvCxnSpPr/>
          <p:nvPr/>
        </p:nvCxnSpPr>
        <p:spPr>
          <a:xfrm>
            <a:off x="277344" y="5735614"/>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任意多边形 35"/>
          <p:cNvSpPr/>
          <p:nvPr/>
        </p:nvSpPr>
        <p:spPr>
          <a:xfrm>
            <a:off x="1457321" y="5870082"/>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37" name="任意多边形 36"/>
          <p:cNvSpPr/>
          <p:nvPr/>
        </p:nvSpPr>
        <p:spPr>
          <a:xfrm flipV="1">
            <a:off x="277344" y="5870082"/>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1798342" y="5940641"/>
            <a:ext cx="4840579" cy="584775"/>
          </a:xfrm>
          <a:prstGeom prst="rect">
            <a:avLst/>
          </a:prstGeom>
          <a:noFill/>
        </p:spPr>
        <p:txBody>
          <a:bodyPr wrap="square" rtlCol="0">
            <a:spAutoFit/>
          </a:bodyPr>
          <a:lstStyle/>
          <a:p>
            <a:pPr lvl="0"/>
            <a:r>
              <a:rPr lang="zh-CN" altLang="en-US" sz="1400" b="1" dirty="0">
                <a:solidFill>
                  <a:srgbClr val="5B9BD5">
                    <a:lumMod val="50000"/>
                  </a:srgbClr>
                </a:solidFill>
              </a:rPr>
              <a:t>压电式麦克风</a:t>
            </a:r>
          </a:p>
          <a:p>
            <a:pPr lvl="0"/>
            <a:r>
              <a:rPr lang="zh-CN" altLang="en-US" sz="900" dirty="0" smtClean="0">
                <a:solidFill>
                  <a:prstClr val="black"/>
                </a:solidFill>
              </a:rPr>
              <a:t>压电式</a:t>
            </a:r>
            <a:r>
              <a:rPr lang="zh-CN" altLang="en-US" sz="900" dirty="0">
                <a:solidFill>
                  <a:prstClr val="black"/>
                </a:solidFill>
              </a:rPr>
              <a:t>麦克风</a:t>
            </a:r>
            <a:r>
              <a:rPr lang="zh-CN" altLang="en-US" sz="900" dirty="0" smtClean="0">
                <a:solidFill>
                  <a:prstClr val="black"/>
                </a:solidFill>
              </a:rPr>
              <a:t>采用单一</a:t>
            </a:r>
            <a:r>
              <a:rPr lang="zh-CN" altLang="en-US" sz="900" dirty="0">
                <a:solidFill>
                  <a:prstClr val="black"/>
                </a:solidFill>
              </a:rPr>
              <a:t>膜片技术，供电简化，启动快；声压级更高，达到</a:t>
            </a:r>
            <a:r>
              <a:rPr lang="en-US" altLang="zh-CN" sz="900" dirty="0">
                <a:solidFill>
                  <a:prstClr val="black"/>
                </a:solidFill>
              </a:rPr>
              <a:t>AOP</a:t>
            </a:r>
            <a:r>
              <a:rPr lang="zh-CN" altLang="en-US" sz="900" dirty="0">
                <a:solidFill>
                  <a:prstClr val="black"/>
                </a:solidFill>
              </a:rPr>
              <a:t>过程中线性度更好。此外可防尘防水，拥有更好的可靠性。适用于智能手机，智能手表，</a:t>
            </a:r>
            <a:r>
              <a:rPr lang="en-US" altLang="zh-CN" sz="900" dirty="0">
                <a:solidFill>
                  <a:prstClr val="black"/>
                </a:solidFill>
              </a:rPr>
              <a:t>TWS</a:t>
            </a:r>
            <a:r>
              <a:rPr lang="zh-CN" altLang="en-US" sz="900" dirty="0">
                <a:solidFill>
                  <a:prstClr val="black"/>
                </a:solidFill>
              </a:rPr>
              <a:t>耳机等产品</a:t>
            </a:r>
            <a:r>
              <a:rPr lang="zh-CN" altLang="en-US" sz="900" dirty="0" smtClean="0">
                <a:solidFill>
                  <a:prstClr val="black"/>
                </a:solidFill>
              </a:rPr>
              <a:t>。</a:t>
            </a:r>
            <a:endParaRPr lang="zh-CN" altLang="en-US" sz="900" dirty="0">
              <a:solidFill>
                <a:prstClr val="black"/>
              </a:solidFill>
            </a:endParaRPr>
          </a:p>
        </p:txBody>
      </p:sp>
      <p:graphicFrame>
        <p:nvGraphicFramePr>
          <p:cNvPr id="19" name="表格 18"/>
          <p:cNvGraphicFramePr>
            <a:graphicFrameLocks noGrp="1"/>
          </p:cNvGraphicFramePr>
          <p:nvPr>
            <p:extLst>
              <p:ext uri="{D42A27DB-BD31-4B8C-83A1-F6EECF244321}">
                <p14:modId xmlns:p14="http://schemas.microsoft.com/office/powerpoint/2010/main" val="3752205034"/>
              </p:ext>
            </p:extLst>
          </p:nvPr>
        </p:nvGraphicFramePr>
        <p:xfrm>
          <a:off x="277344" y="1909556"/>
          <a:ext cx="6361584" cy="1789356"/>
        </p:xfrm>
        <a:graphic>
          <a:graphicData uri="http://schemas.openxmlformats.org/drawingml/2006/table">
            <a:tbl>
              <a:tblPr firstRow="1" bandRow="1">
                <a:tableStyleId>{073A0DAA-6AF3-43AB-8588-CEC1D06C72B9}</a:tableStyleId>
              </a:tblPr>
              <a:tblGrid>
                <a:gridCol w="722781">
                  <a:extLst>
                    <a:ext uri="{9D8B030D-6E8A-4147-A177-3AD203B41FA5}">
                      <a16:colId xmlns:a16="http://schemas.microsoft.com/office/drawing/2014/main" val="78568990"/>
                    </a:ext>
                  </a:extLst>
                </a:gridCol>
                <a:gridCol w="942975">
                  <a:extLst>
                    <a:ext uri="{9D8B030D-6E8A-4147-A177-3AD203B41FA5}">
                      <a16:colId xmlns:a16="http://schemas.microsoft.com/office/drawing/2014/main" val="1433696459"/>
                    </a:ext>
                  </a:extLst>
                </a:gridCol>
                <a:gridCol w="714375">
                  <a:extLst>
                    <a:ext uri="{9D8B030D-6E8A-4147-A177-3AD203B41FA5}">
                      <a16:colId xmlns:a16="http://schemas.microsoft.com/office/drawing/2014/main" val="170768698"/>
                    </a:ext>
                  </a:extLst>
                </a:gridCol>
                <a:gridCol w="857250">
                  <a:extLst>
                    <a:ext uri="{9D8B030D-6E8A-4147-A177-3AD203B41FA5}">
                      <a16:colId xmlns:a16="http://schemas.microsoft.com/office/drawing/2014/main" val="3132023214"/>
                    </a:ext>
                  </a:extLst>
                </a:gridCol>
                <a:gridCol w="1071563">
                  <a:extLst>
                    <a:ext uri="{9D8B030D-6E8A-4147-A177-3AD203B41FA5}">
                      <a16:colId xmlns:a16="http://schemas.microsoft.com/office/drawing/2014/main" val="2762155858"/>
                    </a:ext>
                  </a:extLst>
                </a:gridCol>
                <a:gridCol w="1252543">
                  <a:extLst>
                    <a:ext uri="{9D8B030D-6E8A-4147-A177-3AD203B41FA5}">
                      <a16:colId xmlns:a16="http://schemas.microsoft.com/office/drawing/2014/main" val="544326939"/>
                    </a:ext>
                  </a:extLst>
                </a:gridCol>
                <a:gridCol w="800097">
                  <a:extLst>
                    <a:ext uri="{9D8B030D-6E8A-4147-A177-3AD203B41FA5}">
                      <a16:colId xmlns:a16="http://schemas.microsoft.com/office/drawing/2014/main" val="1032580872"/>
                    </a:ext>
                  </a:extLst>
                </a:gridCol>
              </a:tblGrid>
              <a:tr h="464391">
                <a:tc>
                  <a:txBody>
                    <a:bodyPr/>
                    <a:lstStyle/>
                    <a:p>
                      <a:pPr marL="0" algn="ctr" defTabSz="685800" rtl="0" eaLnBrk="1" fontAlgn="b" latinLnBrk="0" hangingPunct="1"/>
                      <a:r>
                        <a:rPr lang="zh-CN" altLang="en-US" sz="1050" u="none" strike="noStrike" kern="1200" dirty="0" smtClean="0">
                          <a:effectLst/>
                        </a:rPr>
                        <a:t>产品编号</a:t>
                      </a:r>
                      <a:endParaRPr lang="zh-CN" alt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anchor="ctr">
                    <a:solidFill>
                      <a:schemeClr val="accent1">
                        <a:lumMod val="75000"/>
                      </a:schemeClr>
                    </a:solidFill>
                  </a:tcPr>
                </a:tc>
                <a:tc>
                  <a:txBody>
                    <a:bodyPr/>
                    <a:lstStyle/>
                    <a:p>
                      <a:pPr marL="0" algn="ctr" defTabSz="685800" rtl="0" eaLnBrk="1" fontAlgn="b" latinLnBrk="0" hangingPunct="1"/>
                      <a:r>
                        <a:rPr lang="zh-CN" altLang="en-US" sz="1050" u="none" strike="noStrike" kern="1200" dirty="0" smtClean="0">
                          <a:effectLst/>
                        </a:rPr>
                        <a:t>尺寸（</a:t>
                      </a:r>
                      <a:r>
                        <a:rPr lang="en-US" altLang="zh-CN" sz="1050" u="none" strike="noStrike" kern="1200" dirty="0" smtClean="0">
                          <a:effectLst/>
                        </a:rPr>
                        <a:t>mm</a:t>
                      </a:r>
                      <a:r>
                        <a:rPr lang="zh-CN" altLang="en-US" sz="1050" u="none" strike="noStrike" kern="1200" dirty="0" smtClean="0">
                          <a:effectLst/>
                        </a:rPr>
                        <a:t>）</a:t>
                      </a:r>
                      <a:endParaRPr lang="zh-CN" alt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anchor="ctr">
                    <a:solidFill>
                      <a:schemeClr val="accent1">
                        <a:lumMod val="75000"/>
                      </a:schemeClr>
                    </a:solidFill>
                  </a:tcPr>
                </a:tc>
                <a:tc>
                  <a:txBody>
                    <a:bodyPr/>
                    <a:lstStyle/>
                    <a:p>
                      <a:pPr marL="0" algn="ctr" defTabSz="685800" rtl="0" eaLnBrk="1" fontAlgn="b" latinLnBrk="0" hangingPunct="1"/>
                      <a:r>
                        <a:rPr lang="zh-CN" altLang="en-US" sz="1050" u="none" strike="noStrike" kern="1200" dirty="0">
                          <a:effectLst/>
                        </a:rPr>
                        <a:t>输出信号</a:t>
                      </a:r>
                      <a:endParaRPr lang="zh-CN" alt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solidFill>
                      <a:schemeClr val="accent1">
                        <a:lumMod val="75000"/>
                      </a:schemeClr>
                    </a:solidFill>
                  </a:tcPr>
                </a:tc>
                <a:tc>
                  <a:txBody>
                    <a:bodyPr/>
                    <a:lstStyle/>
                    <a:p>
                      <a:pPr algn="ctr"/>
                      <a:r>
                        <a:rPr lang="zh-CN" altLang="en-US" sz="1050" dirty="0" smtClean="0"/>
                        <a:t>灵敏度</a:t>
                      </a:r>
                      <a:r>
                        <a:rPr lang="en-US" altLang="zh-CN" sz="1050" dirty="0" smtClean="0"/>
                        <a:t>(dB)</a:t>
                      </a:r>
                      <a:endParaRPr lang="zh-CN" altLang="en-US" sz="1050" dirty="0"/>
                    </a:p>
                  </a:txBody>
                  <a:tcPr anchor="ctr">
                    <a:solidFill>
                      <a:schemeClr val="accent1">
                        <a:lumMod val="75000"/>
                      </a:schemeClr>
                    </a:solidFill>
                  </a:tcPr>
                </a:tc>
                <a:tc>
                  <a:txBody>
                    <a:bodyPr/>
                    <a:lstStyle/>
                    <a:p>
                      <a:pPr algn="ctr"/>
                      <a:r>
                        <a:rPr lang="zh-CN" altLang="en-US" sz="1050" dirty="0" smtClean="0"/>
                        <a:t>信噪比</a:t>
                      </a:r>
                      <a:r>
                        <a:rPr lang="en-US" altLang="zh-CN" sz="1050" dirty="0" smtClean="0"/>
                        <a:t>(</a:t>
                      </a:r>
                      <a:r>
                        <a:rPr lang="en-US" altLang="zh-CN" sz="1050" dirty="0" err="1" smtClean="0"/>
                        <a:t>dBFS</a:t>
                      </a:r>
                      <a:r>
                        <a:rPr lang="en-US" altLang="zh-CN" sz="1050" dirty="0" smtClean="0"/>
                        <a:t>)</a:t>
                      </a:r>
                      <a:endParaRPr lang="zh-CN" altLang="en-US" sz="1050" dirty="0"/>
                    </a:p>
                  </a:txBody>
                  <a:tcPr anchor="ctr">
                    <a:solidFill>
                      <a:schemeClr val="accent1">
                        <a:lumMod val="75000"/>
                      </a:schemeClr>
                    </a:solidFill>
                  </a:tcPr>
                </a:tc>
                <a:tc>
                  <a:txBody>
                    <a:bodyPr/>
                    <a:lstStyle/>
                    <a:p>
                      <a:pPr algn="ctr"/>
                      <a:r>
                        <a:rPr lang="en-US" altLang="zh-CN" sz="1050" dirty="0" smtClean="0"/>
                        <a:t>AOP</a:t>
                      </a:r>
                    </a:p>
                    <a:p>
                      <a:pPr algn="ctr"/>
                      <a:r>
                        <a:rPr lang="en-US" altLang="zh-CN" sz="1050" dirty="0" smtClean="0"/>
                        <a:t>(</a:t>
                      </a:r>
                      <a:r>
                        <a:rPr lang="en-US" altLang="zh-CN" sz="1050" dirty="0" err="1" smtClean="0"/>
                        <a:t>dBSPL@THD</a:t>
                      </a:r>
                      <a:r>
                        <a:rPr lang="en-US" altLang="zh-CN" sz="1050" dirty="0" smtClean="0"/>
                        <a:t>=10%)</a:t>
                      </a:r>
                      <a:endParaRPr lang="zh-CN" altLang="en-US" sz="1050" dirty="0"/>
                    </a:p>
                  </a:txBody>
                  <a:tcPr anchor="ctr">
                    <a:solidFill>
                      <a:schemeClr val="accent1">
                        <a:lumMod val="75000"/>
                      </a:schemeClr>
                    </a:solidFill>
                  </a:tcPr>
                </a:tc>
                <a:tc>
                  <a:txBody>
                    <a:bodyPr/>
                    <a:lstStyle/>
                    <a:p>
                      <a:pPr algn="ctr"/>
                      <a:r>
                        <a:rPr lang="zh-CN" altLang="en-US" sz="1050" dirty="0" smtClean="0"/>
                        <a:t>进声方式</a:t>
                      </a:r>
                      <a:endParaRPr lang="zh-CN" altLang="en-US" sz="1050" dirty="0"/>
                    </a:p>
                  </a:txBody>
                  <a:tcPr anchor="ctr">
                    <a:solidFill>
                      <a:schemeClr val="accent1">
                        <a:lumMod val="75000"/>
                      </a:schemeClr>
                    </a:solidFill>
                  </a:tcPr>
                </a:tc>
                <a:extLst>
                  <a:ext uri="{0D108BD9-81ED-4DB2-BD59-A6C34878D82A}">
                    <a16:rowId xmlns:a16="http://schemas.microsoft.com/office/drawing/2014/main" val="706247381"/>
                  </a:ext>
                </a:extLst>
              </a:tr>
              <a:tr h="264993">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a:t>
                      </a:r>
                    </a:p>
                  </a:txBody>
                  <a:tcPr marL="9525" marR="9525" marT="9525" marB="0" anchor="ctr"/>
                </a:tc>
                <a:tc>
                  <a:txBody>
                    <a:bodyPr/>
                    <a:lstStyle/>
                    <a:p>
                      <a:pPr marL="0" algn="l" defTabSz="685800" rtl="0" eaLnBrk="1" fontAlgn="b" latinLnBrk="0" hangingPunct="1"/>
                      <a:r>
                        <a:rPr lang="en-US" sz="1000" kern="1200"/>
                        <a:t>4.00x3.00x1.0</a:t>
                      </a:r>
                      <a:endParaRPr lang="en-US" sz="1000" kern="120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a:t>数字</a:t>
                      </a:r>
                      <a:endParaRPr lang="zh-CN" altLang="en-US" sz="1000" kern="120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a:t>-</a:t>
                      </a:r>
                      <a:r>
                        <a:rPr lang="en-US" sz="1000" kern="1200" dirty="0" smtClean="0"/>
                        <a:t>26</a:t>
                      </a:r>
                      <a:r>
                        <a:rPr lang="en-US" altLang="zh-CN" sz="1000" kern="1200" dirty="0" smtClean="0"/>
                        <a:t>±</a:t>
                      </a:r>
                      <a:r>
                        <a:rPr lang="en-US" sz="1000" kern="1200" dirty="0" smtClean="0"/>
                        <a:t>1</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err="1"/>
                        <a:t>typ</a:t>
                      </a:r>
                      <a:r>
                        <a:rPr lang="en-US" sz="1000" kern="1200" dirty="0"/>
                        <a:t> </a:t>
                      </a:r>
                      <a:r>
                        <a:rPr lang="en-US" sz="1000" kern="1200" dirty="0" smtClean="0"/>
                        <a:t>65</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smtClean="0"/>
                        <a:t>120</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a:t>顶部</a:t>
                      </a:r>
                      <a:endParaRPr lang="zh-CN" altLang="en-US" sz="1000" kern="120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434767617"/>
                  </a:ext>
                </a:extLst>
              </a:tr>
              <a:tr h="264993">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a:t>
                      </a:r>
                    </a:p>
                  </a:txBody>
                  <a:tcPr marL="9525" marR="9525" marT="9525" marB="0" anchor="ctr"/>
                </a:tc>
                <a:tc>
                  <a:txBody>
                    <a:bodyPr/>
                    <a:lstStyle/>
                    <a:p>
                      <a:pPr marL="0" algn="l" defTabSz="685800" rtl="0" eaLnBrk="1" fontAlgn="b" latinLnBrk="0" hangingPunct="1"/>
                      <a:r>
                        <a:rPr lang="en-US" sz="1000" kern="1200"/>
                        <a:t>4.00x3.00x1.0</a:t>
                      </a:r>
                      <a:endParaRPr lang="en-US" sz="1000" kern="120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a:t>数字</a:t>
                      </a:r>
                      <a:endParaRPr lang="zh-CN" altLang="en-US" sz="1000" kern="120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a:t>-</a:t>
                      </a:r>
                      <a:r>
                        <a:rPr lang="en-US" sz="1000" kern="1200" dirty="0" smtClean="0"/>
                        <a:t>26</a:t>
                      </a:r>
                      <a:r>
                        <a:rPr lang="en-US" altLang="zh-CN" sz="1000" kern="1200" dirty="0" smtClean="0"/>
                        <a:t>±</a:t>
                      </a:r>
                      <a:r>
                        <a:rPr lang="en-US" sz="1000" kern="1200" dirty="0" smtClean="0"/>
                        <a:t>1</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err="1"/>
                        <a:t>typ</a:t>
                      </a:r>
                      <a:r>
                        <a:rPr lang="en-US" sz="1000" kern="1200" dirty="0"/>
                        <a:t> </a:t>
                      </a:r>
                      <a:r>
                        <a:rPr lang="en-US" sz="1000" kern="1200" dirty="0" smtClean="0"/>
                        <a:t>65</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smtClean="0"/>
                        <a:t>120</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a:t>底部</a:t>
                      </a:r>
                      <a:endParaRPr lang="zh-CN" altLang="en-US" sz="1000" kern="120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2610746390"/>
                  </a:ext>
                </a:extLst>
              </a:tr>
              <a:tr h="264993">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a:t>
                      </a:r>
                    </a:p>
                  </a:txBody>
                  <a:tcPr marL="9525" marR="9525" marT="9525" marB="0" anchor="ctr"/>
                </a:tc>
                <a:tc>
                  <a:txBody>
                    <a:bodyPr/>
                    <a:lstStyle/>
                    <a:p>
                      <a:pPr marL="0" algn="l" defTabSz="685800" rtl="0" eaLnBrk="1" fontAlgn="b" latinLnBrk="0" hangingPunct="1"/>
                      <a:r>
                        <a:rPr lang="en-US" sz="1000" kern="1200" dirty="0"/>
                        <a:t>3.50x2.65x1.0</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a:t>数字</a:t>
                      </a:r>
                      <a:endParaRPr lang="zh-CN" altLang="en-US" sz="1000" kern="120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a:t>-</a:t>
                      </a:r>
                      <a:r>
                        <a:rPr lang="en-US" sz="1000" kern="1200" dirty="0" smtClean="0"/>
                        <a:t>26</a:t>
                      </a:r>
                      <a:r>
                        <a:rPr lang="en-US" altLang="zh-CN" sz="1000" kern="1200" dirty="0" smtClean="0"/>
                        <a:t>±</a:t>
                      </a:r>
                      <a:r>
                        <a:rPr lang="en-US" sz="1000" kern="1200" dirty="0" smtClean="0"/>
                        <a:t>1</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err="1"/>
                        <a:t>typ</a:t>
                      </a:r>
                      <a:r>
                        <a:rPr lang="en-US" sz="1000" kern="1200" dirty="0"/>
                        <a:t> </a:t>
                      </a:r>
                      <a:r>
                        <a:rPr lang="en-US" sz="1000" kern="1200" dirty="0" smtClean="0"/>
                        <a:t>65</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smtClean="0"/>
                        <a:t>120</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a:t>顶部</a:t>
                      </a:r>
                      <a:endParaRPr lang="zh-CN" altLang="en-US" sz="1000" kern="120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2005110859"/>
                  </a:ext>
                </a:extLst>
              </a:tr>
              <a:tr h="264993">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4</a:t>
                      </a:r>
                    </a:p>
                  </a:txBody>
                  <a:tcPr marL="9525" marR="9525" marT="9525" marB="0" anchor="ctr"/>
                </a:tc>
                <a:tc>
                  <a:txBody>
                    <a:bodyPr/>
                    <a:lstStyle/>
                    <a:p>
                      <a:pPr marL="0" algn="l" defTabSz="685800" rtl="0" eaLnBrk="1" fontAlgn="b" latinLnBrk="0" hangingPunct="1"/>
                      <a:r>
                        <a:rPr lang="en-US" sz="1000" kern="1200" dirty="0"/>
                        <a:t>3.50x2.65x0.98</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dirty="0"/>
                        <a:t>数字</a:t>
                      </a:r>
                      <a:endParaRPr lang="zh-CN" alt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a:t>-</a:t>
                      </a:r>
                      <a:r>
                        <a:rPr lang="en-US" sz="1000" kern="1200" dirty="0" smtClean="0"/>
                        <a:t>26</a:t>
                      </a:r>
                      <a:r>
                        <a:rPr lang="en-US" altLang="zh-CN" sz="1000" kern="1200" dirty="0" smtClean="0"/>
                        <a:t>±</a:t>
                      </a:r>
                      <a:r>
                        <a:rPr lang="en-US" sz="1000" kern="1200" dirty="0" smtClean="0"/>
                        <a:t>1</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err="1"/>
                        <a:t>typ</a:t>
                      </a:r>
                      <a:r>
                        <a:rPr lang="en-US" sz="1000" kern="1200" dirty="0"/>
                        <a:t> </a:t>
                      </a:r>
                      <a:r>
                        <a:rPr lang="en-US" sz="1000" kern="1200" dirty="0" smtClean="0"/>
                        <a:t>65</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smtClean="0"/>
                        <a:t>120</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a:t>底部</a:t>
                      </a:r>
                      <a:endParaRPr lang="zh-CN" altLang="en-US" sz="1000" kern="120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1649855822"/>
                  </a:ext>
                </a:extLst>
              </a:tr>
              <a:tr h="264993">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p>
                  </a:txBody>
                  <a:tcPr marL="9525" marR="9525" marT="9525" marB="0" anchor="ctr"/>
                </a:tc>
                <a:tc>
                  <a:txBody>
                    <a:bodyPr/>
                    <a:lstStyle/>
                    <a:p>
                      <a:pPr marL="0" algn="l" defTabSz="685800" rtl="0" eaLnBrk="1" fontAlgn="b" latinLnBrk="0" hangingPunct="1"/>
                      <a:r>
                        <a:rPr lang="en-US" sz="1000" kern="1200"/>
                        <a:t>3.35x2.50x0.98</a:t>
                      </a:r>
                      <a:endParaRPr lang="en-US" sz="1000" kern="120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dirty="0"/>
                        <a:t>数字</a:t>
                      </a:r>
                      <a:endParaRPr lang="zh-CN" alt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a:t>-</a:t>
                      </a:r>
                      <a:r>
                        <a:rPr lang="en-US" sz="1000" kern="1200" dirty="0" smtClean="0"/>
                        <a:t>37</a:t>
                      </a:r>
                      <a:r>
                        <a:rPr lang="en-US" altLang="zh-CN" sz="1000" kern="1200" dirty="0" smtClean="0"/>
                        <a:t>±</a:t>
                      </a:r>
                      <a:r>
                        <a:rPr lang="en-US" sz="1000" kern="1200" dirty="0" smtClean="0"/>
                        <a:t>1</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err="1"/>
                        <a:t>typ</a:t>
                      </a:r>
                      <a:r>
                        <a:rPr lang="en-US" sz="1000" kern="1200" dirty="0"/>
                        <a:t> </a:t>
                      </a:r>
                      <a:r>
                        <a:rPr lang="en-US" sz="1000" kern="1200" dirty="0" smtClean="0"/>
                        <a:t>65</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en-US" sz="1000" kern="1200" dirty="0" smtClean="0"/>
                        <a:t>132.5</a:t>
                      </a:r>
                      <a:endParaRPr lang="en-US" sz="1000" kern="1200" dirty="0">
                        <a:solidFill>
                          <a:schemeClr val="dk1"/>
                        </a:solidFill>
                        <a:latin typeface="+mn-lt"/>
                        <a:ea typeface="+mn-ea"/>
                        <a:cs typeface="+mn-cs"/>
                      </a:endParaRPr>
                    </a:p>
                  </a:txBody>
                  <a:tcPr marL="9525" marR="9525" marT="9525" marB="0" anchor="ctr"/>
                </a:tc>
                <a:tc>
                  <a:txBody>
                    <a:bodyPr/>
                    <a:lstStyle/>
                    <a:p>
                      <a:pPr marL="0" algn="l" defTabSz="685800" rtl="0" eaLnBrk="1" fontAlgn="b" latinLnBrk="0" hangingPunct="1"/>
                      <a:r>
                        <a:rPr lang="zh-CN" altLang="en-US" sz="1000" kern="1200" dirty="0"/>
                        <a:t>底部</a:t>
                      </a:r>
                      <a:endParaRPr lang="zh-CN" altLang="en-US" sz="1000" kern="1200" dirty="0">
                        <a:solidFill>
                          <a:schemeClr val="dk1"/>
                        </a:solidFill>
                        <a:latin typeface="+mn-lt"/>
                        <a:ea typeface="+mn-ea"/>
                        <a:cs typeface="+mn-cs"/>
                      </a:endParaRPr>
                    </a:p>
                  </a:txBody>
                  <a:tcPr marL="9525" marR="9525" marT="9525" marB="0" anchor="ctr"/>
                </a:tc>
                <a:extLst>
                  <a:ext uri="{0D108BD9-81ED-4DB2-BD59-A6C34878D82A}">
                    <a16:rowId xmlns:a16="http://schemas.microsoft.com/office/drawing/2014/main" val="96556429"/>
                  </a:ext>
                </a:extLst>
              </a:tr>
            </a:tbl>
          </a:graphicData>
        </a:graphic>
      </p:graphicFrame>
      <p:graphicFrame>
        <p:nvGraphicFramePr>
          <p:cNvPr id="21" name="表格 20"/>
          <p:cNvGraphicFramePr>
            <a:graphicFrameLocks noGrp="1"/>
          </p:cNvGraphicFramePr>
          <p:nvPr>
            <p:extLst>
              <p:ext uri="{D42A27DB-BD31-4B8C-83A1-F6EECF244321}">
                <p14:modId xmlns:p14="http://schemas.microsoft.com/office/powerpoint/2010/main" val="1756371010"/>
              </p:ext>
            </p:extLst>
          </p:nvPr>
        </p:nvGraphicFramePr>
        <p:xfrm>
          <a:off x="267817" y="7288835"/>
          <a:ext cx="6361585" cy="1069353"/>
        </p:xfrm>
        <a:graphic>
          <a:graphicData uri="http://schemas.openxmlformats.org/drawingml/2006/table">
            <a:tbl>
              <a:tblPr firstRow="1" bandRow="1">
                <a:tableStyleId>{073A0DAA-6AF3-43AB-8588-CEC1D06C72B9}</a:tableStyleId>
              </a:tblPr>
              <a:tblGrid>
                <a:gridCol w="775171">
                  <a:extLst>
                    <a:ext uri="{9D8B030D-6E8A-4147-A177-3AD203B41FA5}">
                      <a16:colId xmlns:a16="http://schemas.microsoft.com/office/drawing/2014/main" val="78568990"/>
                    </a:ext>
                  </a:extLst>
                </a:gridCol>
                <a:gridCol w="885825">
                  <a:extLst>
                    <a:ext uri="{9D8B030D-6E8A-4147-A177-3AD203B41FA5}">
                      <a16:colId xmlns:a16="http://schemas.microsoft.com/office/drawing/2014/main" val="1433696459"/>
                    </a:ext>
                  </a:extLst>
                </a:gridCol>
                <a:gridCol w="628650">
                  <a:extLst>
                    <a:ext uri="{9D8B030D-6E8A-4147-A177-3AD203B41FA5}">
                      <a16:colId xmlns:a16="http://schemas.microsoft.com/office/drawing/2014/main" val="170768698"/>
                    </a:ext>
                  </a:extLst>
                </a:gridCol>
                <a:gridCol w="785812">
                  <a:extLst>
                    <a:ext uri="{9D8B030D-6E8A-4147-A177-3AD203B41FA5}">
                      <a16:colId xmlns:a16="http://schemas.microsoft.com/office/drawing/2014/main" val="3132023214"/>
                    </a:ext>
                  </a:extLst>
                </a:gridCol>
                <a:gridCol w="814388">
                  <a:extLst>
                    <a:ext uri="{9D8B030D-6E8A-4147-A177-3AD203B41FA5}">
                      <a16:colId xmlns:a16="http://schemas.microsoft.com/office/drawing/2014/main" val="2762155858"/>
                    </a:ext>
                  </a:extLst>
                </a:gridCol>
                <a:gridCol w="1643069">
                  <a:extLst>
                    <a:ext uri="{9D8B030D-6E8A-4147-A177-3AD203B41FA5}">
                      <a16:colId xmlns:a16="http://schemas.microsoft.com/office/drawing/2014/main" val="544326939"/>
                    </a:ext>
                  </a:extLst>
                </a:gridCol>
                <a:gridCol w="828670">
                  <a:extLst>
                    <a:ext uri="{9D8B030D-6E8A-4147-A177-3AD203B41FA5}">
                      <a16:colId xmlns:a16="http://schemas.microsoft.com/office/drawing/2014/main" val="1032580872"/>
                    </a:ext>
                  </a:extLst>
                </a:gridCol>
              </a:tblGrid>
              <a:tr h="673494">
                <a:tc>
                  <a:txBody>
                    <a:bodyPr/>
                    <a:lstStyle/>
                    <a:p>
                      <a:pPr algn="ctr"/>
                      <a:r>
                        <a:rPr lang="zh-CN" altLang="en-US" sz="1050" dirty="0" smtClean="0"/>
                        <a:t>产品编号</a:t>
                      </a:r>
                      <a:endParaRPr lang="zh-CN" altLang="en-US" sz="105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zh-CN" altLang="en-US" sz="1050" dirty="0" smtClean="0"/>
                        <a:t>尺寸（</a:t>
                      </a:r>
                      <a:r>
                        <a:rPr lang="en-US" altLang="zh-CN" sz="1050" dirty="0" smtClean="0"/>
                        <a:t>mm</a:t>
                      </a:r>
                      <a:r>
                        <a:rPr lang="zh-CN" altLang="en-US" sz="1050" dirty="0" smtClean="0"/>
                        <a:t>）</a:t>
                      </a:r>
                      <a:endParaRPr lang="zh-CN" altLang="en-US" sz="105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algn="ctr" defTabSz="685800" rtl="0" eaLnBrk="1" fontAlgn="b" latinLnBrk="0" hangingPunct="1"/>
                      <a:r>
                        <a:rPr lang="zh-CN" altLang="en-US" sz="1050" kern="1200" dirty="0"/>
                        <a:t>输出信号</a:t>
                      </a:r>
                      <a:endParaRPr lang="zh-CN" altLang="en-US" sz="1050" kern="1200" dirty="0">
                        <a:solidFill>
                          <a:schemeClr val="bg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zh-CN" altLang="en-US" sz="1050" dirty="0" smtClean="0"/>
                        <a:t>灵敏度</a:t>
                      </a:r>
                      <a:r>
                        <a:rPr lang="en-US" altLang="zh-CN" sz="1050" dirty="0" smtClean="0"/>
                        <a:t>(dB)</a:t>
                      </a:r>
                      <a:endParaRPr lang="zh-CN" altLang="en-US" sz="105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zh-CN" altLang="en-US" sz="1050" dirty="0" smtClean="0"/>
                        <a:t>信噪比</a:t>
                      </a:r>
                      <a:r>
                        <a:rPr lang="en-US" altLang="zh-CN" sz="1050" dirty="0" smtClean="0"/>
                        <a:t>(dB)</a:t>
                      </a:r>
                      <a:endParaRPr lang="zh-CN" altLang="en-US" sz="105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altLang="zh-CN" sz="1050" dirty="0" smtClean="0"/>
                        <a:t>AOP(</a:t>
                      </a:r>
                      <a:r>
                        <a:rPr lang="en-US" altLang="zh-CN" sz="1050" dirty="0" err="1" smtClean="0"/>
                        <a:t>dBSPL@THD</a:t>
                      </a:r>
                      <a:r>
                        <a:rPr lang="en-US" altLang="zh-CN" sz="1050" dirty="0" smtClean="0"/>
                        <a:t>=10%)</a:t>
                      </a:r>
                      <a:endParaRPr lang="zh-CN" altLang="en-US" sz="105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zh-CN" altLang="en-US" sz="1050" dirty="0" smtClean="0"/>
                        <a:t>进声方式</a:t>
                      </a:r>
                      <a:endParaRPr lang="zh-CN" altLang="en-US" sz="105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06247381"/>
                  </a:ext>
                </a:extLst>
              </a:tr>
              <a:tr h="395859">
                <a:tc>
                  <a:txBody>
                    <a:bodyPr/>
                    <a:lstStyle/>
                    <a:p>
                      <a:pPr algn="ctr" fontAlgn="ctr"/>
                      <a:r>
                        <a:rPr lang="en-US" sz="1000" kern="1200" dirty="0" smtClean="0"/>
                        <a:t>1</a:t>
                      </a:r>
                      <a:endParaRPr 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000" kern="1200" dirty="0"/>
                        <a:t>3.50x2.65x0.98</a:t>
                      </a:r>
                      <a:endParaRPr 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zh-CN" altLang="en-US" sz="1000" kern="1200" dirty="0"/>
                        <a:t>模拟</a:t>
                      </a:r>
                      <a:endParaRPr lang="zh-CN" alt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kern="1200" dirty="0"/>
                        <a:t>-</a:t>
                      </a:r>
                      <a:r>
                        <a:rPr lang="en-US" sz="1000" kern="1200" dirty="0" smtClean="0"/>
                        <a:t>38</a:t>
                      </a:r>
                      <a:r>
                        <a:rPr lang="en-US" altLang="zh-CN" sz="1000" kern="1200" dirty="0" smtClean="0"/>
                        <a:t>±</a:t>
                      </a:r>
                      <a:r>
                        <a:rPr lang="en-US" sz="1000" kern="1200" dirty="0" smtClean="0"/>
                        <a:t>1</a:t>
                      </a:r>
                      <a:endParaRPr 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kern="1200" dirty="0" err="1"/>
                        <a:t>typ</a:t>
                      </a:r>
                      <a:r>
                        <a:rPr lang="en-US" sz="1000" kern="1200" dirty="0"/>
                        <a:t> </a:t>
                      </a:r>
                      <a:r>
                        <a:rPr lang="en-US" sz="1000" kern="1200" dirty="0" smtClean="0"/>
                        <a:t>62</a:t>
                      </a:r>
                      <a:endParaRPr 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kern="1200" dirty="0" smtClean="0"/>
                        <a:t>125</a:t>
                      </a:r>
                      <a:endParaRPr 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zh-CN" altLang="en-US" sz="1000" kern="1200" dirty="0"/>
                        <a:t>底部</a:t>
                      </a:r>
                      <a:endParaRPr lang="zh-CN" alt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4767617"/>
                  </a:ext>
                </a:extLst>
              </a:tr>
            </a:tbl>
          </a:graphicData>
        </a:graphic>
      </p:graphicFrame>
    </p:spTree>
    <p:extLst>
      <p:ext uri="{BB962C8B-B14F-4D97-AF65-F5344CB8AC3E}">
        <p14:creationId xmlns:p14="http://schemas.microsoft.com/office/powerpoint/2010/main" val="3859649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表格 39"/>
          <p:cNvGraphicFramePr>
            <a:graphicFrameLocks noGrp="1"/>
          </p:cNvGraphicFramePr>
          <p:nvPr>
            <p:extLst>
              <p:ext uri="{D42A27DB-BD31-4B8C-83A1-F6EECF244321}">
                <p14:modId xmlns:p14="http://schemas.microsoft.com/office/powerpoint/2010/main" val="2653509740"/>
              </p:ext>
            </p:extLst>
          </p:nvPr>
        </p:nvGraphicFramePr>
        <p:xfrm>
          <a:off x="284964" y="1835355"/>
          <a:ext cx="6361582" cy="494416"/>
        </p:xfrm>
        <a:graphic>
          <a:graphicData uri="http://schemas.openxmlformats.org/drawingml/2006/table">
            <a:tbl>
              <a:tblPr firstRow="1" bandRow="1">
                <a:tableStyleId>{073A0DAA-6AF3-43AB-8588-CEC1D06C72B9}</a:tableStyleId>
              </a:tblPr>
              <a:tblGrid>
                <a:gridCol w="696111">
                  <a:extLst>
                    <a:ext uri="{9D8B030D-6E8A-4147-A177-3AD203B41FA5}">
                      <a16:colId xmlns:a16="http://schemas.microsoft.com/office/drawing/2014/main" val="78568990"/>
                    </a:ext>
                  </a:extLst>
                </a:gridCol>
                <a:gridCol w="809625">
                  <a:extLst>
                    <a:ext uri="{9D8B030D-6E8A-4147-A177-3AD203B41FA5}">
                      <a16:colId xmlns:a16="http://schemas.microsoft.com/office/drawing/2014/main" val="1433696459"/>
                    </a:ext>
                  </a:extLst>
                </a:gridCol>
                <a:gridCol w="681038">
                  <a:extLst>
                    <a:ext uri="{9D8B030D-6E8A-4147-A177-3AD203B41FA5}">
                      <a16:colId xmlns:a16="http://schemas.microsoft.com/office/drawing/2014/main" val="170768698"/>
                    </a:ext>
                  </a:extLst>
                </a:gridCol>
                <a:gridCol w="1042987">
                  <a:extLst>
                    <a:ext uri="{9D8B030D-6E8A-4147-A177-3AD203B41FA5}">
                      <a16:colId xmlns:a16="http://schemas.microsoft.com/office/drawing/2014/main" val="3132023214"/>
                    </a:ext>
                  </a:extLst>
                </a:gridCol>
                <a:gridCol w="1000125">
                  <a:extLst>
                    <a:ext uri="{9D8B030D-6E8A-4147-A177-3AD203B41FA5}">
                      <a16:colId xmlns:a16="http://schemas.microsoft.com/office/drawing/2014/main" val="2762155858"/>
                    </a:ext>
                  </a:extLst>
                </a:gridCol>
                <a:gridCol w="1438275">
                  <a:extLst>
                    <a:ext uri="{9D8B030D-6E8A-4147-A177-3AD203B41FA5}">
                      <a16:colId xmlns:a16="http://schemas.microsoft.com/office/drawing/2014/main" val="544326939"/>
                    </a:ext>
                  </a:extLst>
                </a:gridCol>
                <a:gridCol w="693421">
                  <a:extLst>
                    <a:ext uri="{9D8B030D-6E8A-4147-A177-3AD203B41FA5}">
                      <a16:colId xmlns:a16="http://schemas.microsoft.com/office/drawing/2014/main" val="1032580872"/>
                    </a:ext>
                  </a:extLst>
                </a:gridCol>
              </a:tblGrid>
              <a:tr h="299646">
                <a:tc rowSpan="2">
                  <a:txBody>
                    <a:bodyPr/>
                    <a:lstStyle/>
                    <a:p>
                      <a:pPr algn="l"/>
                      <a:r>
                        <a:rPr lang="zh-CN" altLang="en-US" sz="1000" dirty="0" smtClean="0"/>
                        <a:t>产品编号</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algn="l"/>
                      <a:r>
                        <a:rPr lang="zh-CN" altLang="en-US" sz="1000" dirty="0" smtClean="0"/>
                        <a:t>尺寸（</a:t>
                      </a:r>
                      <a:r>
                        <a:rPr lang="en-US" altLang="zh-CN" sz="1000" dirty="0" smtClean="0"/>
                        <a:t>mm</a:t>
                      </a:r>
                      <a:r>
                        <a:rPr lang="zh-CN" altLang="en-US" sz="1000" dirty="0" smtClean="0"/>
                        <a:t>）</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marL="0" algn="l" defTabSz="685800" rtl="0" eaLnBrk="1" fontAlgn="b" latinLnBrk="0" hangingPunct="1"/>
                      <a:r>
                        <a:rPr lang="zh-CN" altLang="en-US" sz="1000" kern="1200" dirty="0" smtClean="0"/>
                        <a:t>麦克风</a:t>
                      </a:r>
                      <a:endParaRPr lang="zh-CN" altLang="en-US" sz="1000" kern="1200" dirty="0">
                        <a:solidFill>
                          <a:schemeClr val="bg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zh-CN" altLang="en-US" sz="1000" b="1" kern="1200" dirty="0" smtClean="0">
                          <a:solidFill>
                            <a:schemeClr val="lt1"/>
                          </a:solidFill>
                          <a:latin typeface="+mn-lt"/>
                          <a:ea typeface="+mn-ea"/>
                          <a:cs typeface="+mn-cs"/>
                        </a:rPr>
                        <a:t>灵敏度</a:t>
                      </a:r>
                      <a:r>
                        <a:rPr lang="en-US" altLang="zh-CN" sz="1000" b="1" kern="1200" dirty="0" smtClean="0">
                          <a:solidFill>
                            <a:schemeClr val="lt1"/>
                          </a:solidFill>
                          <a:latin typeface="+mn-lt"/>
                          <a:ea typeface="+mn-ea"/>
                          <a:cs typeface="+mn-cs"/>
                        </a:rPr>
                        <a:t>(dB)</a:t>
                      </a:r>
                      <a:endParaRPr lang="zh-CN" altLang="en-US" sz="10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zh-CN" altLang="en-US" sz="1000" b="1" kern="1200" dirty="0" smtClean="0">
                          <a:solidFill>
                            <a:schemeClr val="lt1"/>
                          </a:solidFill>
                          <a:latin typeface="+mn-lt"/>
                          <a:ea typeface="+mn-ea"/>
                          <a:cs typeface="+mn-cs"/>
                        </a:rPr>
                        <a:t>信噪比</a:t>
                      </a:r>
                      <a:r>
                        <a:rPr lang="en-US" altLang="zh-CN" sz="1000" b="1" kern="1200" dirty="0" smtClean="0">
                          <a:solidFill>
                            <a:schemeClr val="lt1"/>
                          </a:solidFill>
                          <a:latin typeface="+mn-lt"/>
                          <a:ea typeface="+mn-ea"/>
                          <a:cs typeface="+mn-cs"/>
                        </a:rPr>
                        <a:t>(dB)</a:t>
                      </a:r>
                      <a:endParaRPr lang="zh-CN" altLang="en-US" sz="10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altLang="zh-CN" sz="1000" b="1" kern="1200" dirty="0" smtClean="0">
                          <a:solidFill>
                            <a:schemeClr val="lt1"/>
                          </a:solidFill>
                          <a:latin typeface="+mn-lt"/>
                          <a:ea typeface="+mn-ea"/>
                          <a:cs typeface="+mn-cs"/>
                        </a:rPr>
                        <a:t>AOP(</a:t>
                      </a:r>
                      <a:r>
                        <a:rPr lang="en-US" altLang="zh-CN" sz="1000" b="1" kern="1200" dirty="0" err="1" smtClean="0">
                          <a:solidFill>
                            <a:schemeClr val="lt1"/>
                          </a:solidFill>
                          <a:latin typeface="+mn-lt"/>
                          <a:ea typeface="+mn-ea"/>
                          <a:cs typeface="+mn-cs"/>
                        </a:rPr>
                        <a:t>dBSPL@THD</a:t>
                      </a:r>
                      <a:r>
                        <a:rPr lang="en-US" altLang="zh-CN" sz="1000" b="1" kern="1200" dirty="0" smtClean="0">
                          <a:solidFill>
                            <a:schemeClr val="lt1"/>
                          </a:solidFill>
                          <a:latin typeface="+mn-lt"/>
                          <a:ea typeface="+mn-ea"/>
                          <a:cs typeface="+mn-cs"/>
                        </a:rPr>
                        <a:t>=10%)</a:t>
                      </a:r>
                      <a:endParaRPr lang="zh-CN" altLang="en-US" sz="10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zh-CN" altLang="en-US" sz="1000" b="1" kern="1200" dirty="0" smtClean="0">
                          <a:solidFill>
                            <a:schemeClr val="lt1"/>
                          </a:solidFill>
                          <a:latin typeface="+mn-lt"/>
                          <a:ea typeface="+mn-ea"/>
                          <a:cs typeface="+mn-cs"/>
                        </a:rPr>
                        <a:t>进声方式</a:t>
                      </a:r>
                      <a:endParaRPr lang="zh-CN" altLang="en-US" sz="1000" b="1" kern="1200" dirty="0">
                        <a:solidFill>
                          <a:schemeClr val="lt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194770">
                <a:tc vMerge="1">
                  <a:txBody>
                    <a:bodyPr/>
                    <a:lstStyle/>
                    <a:p>
                      <a:pPr algn="ctr" fontAlgn="ctr"/>
                      <a:endParaRPr lang="en-US" sz="700" kern="1200" dirty="0">
                        <a:solidFill>
                          <a:schemeClr val="dk1"/>
                        </a:solidFill>
                        <a:latin typeface="+mn-lt"/>
                        <a:ea typeface="+mn-ea"/>
                        <a:cs typeface="+mn-cs"/>
                      </a:endParaRPr>
                    </a:p>
                  </a:txBody>
                  <a:tcPr marL="9525" marR="9525" marT="9525" marB="0" anchor="ctr"/>
                </a:tc>
                <a:tc vMerge="1">
                  <a:txBody>
                    <a:bodyPr/>
                    <a:lstStyle/>
                    <a:p>
                      <a:pPr algn="ctr" fontAlgn="ctr"/>
                      <a:endParaRPr lang="en-US" sz="700" kern="1200" dirty="0" smtClean="0">
                        <a:solidFill>
                          <a:schemeClr val="dk1"/>
                        </a:solidFill>
                        <a:latin typeface="+mn-lt"/>
                        <a:ea typeface="+mn-ea"/>
                        <a:cs typeface="+mn-cs"/>
                      </a:endParaRPr>
                    </a:p>
                  </a:txBody>
                  <a:tcPr marL="9525" marR="9525" marT="9525" marB="0" anchor="ctr"/>
                </a:tc>
                <a:tc vMerge="1">
                  <a:txBody>
                    <a:bodyPr/>
                    <a:lstStyle/>
                    <a:p>
                      <a:pPr algn="ctr" fontAlgn="b"/>
                      <a:endParaRPr lang="zh-CN" altLang="en-US" sz="700" kern="1200" dirty="0">
                        <a:solidFill>
                          <a:schemeClr val="dk1"/>
                        </a:solidFill>
                        <a:latin typeface="+mn-lt"/>
                        <a:ea typeface="+mn-ea"/>
                        <a:cs typeface="+mn-cs"/>
                      </a:endParaRPr>
                    </a:p>
                  </a:txBody>
                  <a:tcPr marL="9525" marR="9525" marT="9525" marB="0" anchor="b"/>
                </a:tc>
                <a:tc>
                  <a:txBody>
                    <a:bodyPr/>
                    <a:lstStyle/>
                    <a:p>
                      <a:pPr algn="l" fontAlgn="b"/>
                      <a:r>
                        <a:rPr lang="en-US" sz="1000" kern="1200" dirty="0"/>
                        <a:t>-</a:t>
                      </a:r>
                      <a:r>
                        <a:rPr lang="en-US" sz="1000" kern="1200" dirty="0" smtClean="0"/>
                        <a:t>38±1</a:t>
                      </a:r>
                      <a:endParaRPr 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kern="1200" dirty="0" err="1"/>
                        <a:t>typ</a:t>
                      </a:r>
                      <a:r>
                        <a:rPr lang="en-US" sz="1000" kern="1200" dirty="0"/>
                        <a:t> </a:t>
                      </a:r>
                      <a:r>
                        <a:rPr lang="en-US" sz="1000" kern="1200" dirty="0" smtClean="0"/>
                        <a:t>62</a:t>
                      </a:r>
                      <a:endParaRPr 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kern="1200" dirty="0" smtClean="0"/>
                        <a:t>AOP=125</a:t>
                      </a:r>
                      <a:endParaRPr 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kern="1200" dirty="0"/>
                        <a:t>底部</a:t>
                      </a:r>
                      <a:endParaRPr lang="zh-CN" altLang="en-US" sz="1000" kern="1200" dirty="0">
                        <a:solidFill>
                          <a:schemeClr val="dk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4767617"/>
                  </a:ext>
                </a:extLst>
              </a:tr>
            </a:tbl>
          </a:graphicData>
        </a:graphic>
      </p:graphicFrame>
      <p:graphicFrame>
        <p:nvGraphicFramePr>
          <p:cNvPr id="41" name="表格 40"/>
          <p:cNvGraphicFramePr>
            <a:graphicFrameLocks noGrp="1"/>
          </p:cNvGraphicFramePr>
          <p:nvPr>
            <p:extLst>
              <p:ext uri="{D42A27DB-BD31-4B8C-83A1-F6EECF244321}">
                <p14:modId xmlns:p14="http://schemas.microsoft.com/office/powerpoint/2010/main" val="3453075879"/>
              </p:ext>
            </p:extLst>
          </p:nvPr>
        </p:nvGraphicFramePr>
        <p:xfrm>
          <a:off x="284965" y="2329771"/>
          <a:ext cx="6361580" cy="505625"/>
        </p:xfrm>
        <a:graphic>
          <a:graphicData uri="http://schemas.openxmlformats.org/drawingml/2006/table">
            <a:tbl>
              <a:tblPr firstRow="1" bandRow="1">
                <a:tableStyleId>{073A0DAA-6AF3-43AB-8588-CEC1D06C72B9}</a:tableStyleId>
              </a:tblPr>
              <a:tblGrid>
                <a:gridCol w="705635">
                  <a:extLst>
                    <a:ext uri="{9D8B030D-6E8A-4147-A177-3AD203B41FA5}">
                      <a16:colId xmlns:a16="http://schemas.microsoft.com/office/drawing/2014/main" val="78568990"/>
                    </a:ext>
                  </a:extLst>
                </a:gridCol>
                <a:gridCol w="809625">
                  <a:extLst>
                    <a:ext uri="{9D8B030D-6E8A-4147-A177-3AD203B41FA5}">
                      <a16:colId xmlns:a16="http://schemas.microsoft.com/office/drawing/2014/main" val="1433696459"/>
                    </a:ext>
                  </a:extLst>
                </a:gridCol>
                <a:gridCol w="671514">
                  <a:extLst>
                    <a:ext uri="{9D8B030D-6E8A-4147-A177-3AD203B41FA5}">
                      <a16:colId xmlns:a16="http://schemas.microsoft.com/office/drawing/2014/main" val="170768698"/>
                    </a:ext>
                  </a:extLst>
                </a:gridCol>
                <a:gridCol w="1057275">
                  <a:extLst>
                    <a:ext uri="{9D8B030D-6E8A-4147-A177-3AD203B41FA5}">
                      <a16:colId xmlns:a16="http://schemas.microsoft.com/office/drawing/2014/main" val="3132023214"/>
                    </a:ext>
                  </a:extLst>
                </a:gridCol>
                <a:gridCol w="1014412">
                  <a:extLst>
                    <a:ext uri="{9D8B030D-6E8A-4147-A177-3AD203B41FA5}">
                      <a16:colId xmlns:a16="http://schemas.microsoft.com/office/drawing/2014/main" val="2762155858"/>
                    </a:ext>
                  </a:extLst>
                </a:gridCol>
                <a:gridCol w="1400174">
                  <a:extLst>
                    <a:ext uri="{9D8B030D-6E8A-4147-A177-3AD203B41FA5}">
                      <a16:colId xmlns:a16="http://schemas.microsoft.com/office/drawing/2014/main" val="544326939"/>
                    </a:ext>
                  </a:extLst>
                </a:gridCol>
                <a:gridCol w="702945">
                  <a:extLst>
                    <a:ext uri="{9D8B030D-6E8A-4147-A177-3AD203B41FA5}">
                      <a16:colId xmlns:a16="http://schemas.microsoft.com/office/drawing/2014/main" val="1032580872"/>
                    </a:ext>
                  </a:extLst>
                </a:gridCol>
              </a:tblGrid>
              <a:tr h="270967">
                <a:tc rowSpan="2">
                  <a:txBody>
                    <a:bodyPr/>
                    <a:lstStyle/>
                    <a:p>
                      <a:pPr marL="0" algn="ctr" defTabSz="685800" rtl="0" eaLnBrk="1" fontAlgn="b" latinLnBrk="0" hangingPunct="1"/>
                      <a:r>
                        <a:rPr lang="en-US" altLang="zh-CN" sz="1000" b="0" kern="1200" dirty="0" smtClean="0">
                          <a:solidFill>
                            <a:schemeClr val="tx1"/>
                          </a:solidFill>
                        </a:rPr>
                        <a:t>1</a:t>
                      </a:r>
                      <a:endParaRPr lang="en-US" altLang="zh-CN" sz="1000" b="0" kern="1200" dirty="0" smtClean="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BCB"/>
                    </a:solidFill>
                  </a:tcPr>
                </a:tc>
                <a:tc rowSpan="2">
                  <a:txBody>
                    <a:bodyPr/>
                    <a:lstStyle/>
                    <a:p>
                      <a:pPr marL="0" algn="l" defTabSz="685800" rtl="0" eaLnBrk="1" fontAlgn="b" latinLnBrk="0" hangingPunct="1"/>
                      <a:r>
                        <a:rPr lang="en-US" sz="1000" b="0" kern="1200" dirty="0" smtClean="0">
                          <a:solidFill>
                            <a:schemeClr val="tx1"/>
                          </a:solidFill>
                        </a:rPr>
                        <a:t>4.0x3.0x1.0</a:t>
                      </a:r>
                      <a:endParaRPr lang="en-US" sz="1000" b="0" kern="1200" dirty="0">
                        <a:solidFill>
                          <a:schemeClr val="tx1"/>
                        </a:solidFill>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BCBCB"/>
                    </a:solidFill>
                  </a:tcPr>
                </a:tc>
                <a:tc rowSpan="2">
                  <a:txBody>
                    <a:bodyPr/>
                    <a:lstStyle/>
                    <a:p>
                      <a:pPr marL="0" algn="l" defTabSz="685800" rtl="0" eaLnBrk="1" fontAlgn="b" latinLnBrk="0" hangingPunct="1"/>
                      <a:r>
                        <a:rPr lang="zh-CN" altLang="en-US" sz="1000" kern="1200" dirty="0" smtClean="0"/>
                        <a:t>压力传感器</a:t>
                      </a:r>
                      <a:endParaRPr lang="zh-CN" altLang="en-US" sz="1000" kern="1200" dirty="0">
                        <a:solidFill>
                          <a:schemeClr val="bg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l" defTabSz="685800" rtl="0" eaLnBrk="1" fontAlgn="b" latinLnBrk="0" hangingPunct="1"/>
                      <a:r>
                        <a:rPr lang="zh-CN" altLang="en-US" sz="1000" kern="1200" dirty="0"/>
                        <a:t>相对压力</a:t>
                      </a:r>
                      <a:r>
                        <a:rPr lang="zh-CN" altLang="en-US" sz="1000" kern="1200" dirty="0" smtClean="0"/>
                        <a:t>误差</a:t>
                      </a:r>
                      <a:r>
                        <a:rPr lang="en-US" altLang="zh-CN" sz="1000" kern="1200" dirty="0" smtClean="0"/>
                        <a:t>(</a:t>
                      </a:r>
                      <a:r>
                        <a:rPr lang="en-US" altLang="zh-CN" sz="1000" kern="1200" dirty="0" err="1" smtClean="0"/>
                        <a:t>hPa</a:t>
                      </a:r>
                      <a:r>
                        <a:rPr lang="en-US" altLang="zh-CN" sz="1000" kern="1200" dirty="0" smtClean="0"/>
                        <a:t>)</a:t>
                      </a:r>
                      <a:endParaRPr lang="zh-CN" altLang="en-US" sz="1000" kern="1200" dirty="0">
                        <a:solidFill>
                          <a:schemeClr val="bg1"/>
                        </a:solidFill>
                        <a:latin typeface="+mn-lt"/>
                        <a:ea typeface="+mn-ea"/>
                        <a:cs typeface="+mn-cs"/>
                      </a:endParaRPr>
                    </a:p>
                  </a:txBody>
                  <a:tcPr marL="4951" marR="4951" marT="495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l" defTabSz="685800" rtl="0" eaLnBrk="1" fontAlgn="b" latinLnBrk="0" hangingPunct="1"/>
                      <a:r>
                        <a:rPr lang="zh-CN" altLang="en-US" sz="1000" kern="1200" dirty="0"/>
                        <a:t>绝对压力</a:t>
                      </a:r>
                      <a:r>
                        <a:rPr lang="zh-CN" altLang="en-US" sz="1000" kern="1200" dirty="0" smtClean="0"/>
                        <a:t>误差</a:t>
                      </a:r>
                      <a:r>
                        <a:rPr lang="en-US" altLang="zh-CN" sz="1000" kern="1200" dirty="0" smtClean="0"/>
                        <a:t>(</a:t>
                      </a:r>
                      <a:r>
                        <a:rPr lang="en-US" altLang="zh-CN" sz="1000" kern="1200" dirty="0" err="1" smtClean="0"/>
                        <a:t>hPa</a:t>
                      </a:r>
                      <a:r>
                        <a:rPr lang="en-US" altLang="zh-CN" sz="1000" kern="1200" dirty="0" smtClean="0"/>
                        <a:t>)</a:t>
                      </a:r>
                      <a:endParaRPr lang="zh-CN" altLang="en-US" sz="1000" kern="1200" dirty="0">
                        <a:solidFill>
                          <a:schemeClr val="bg1"/>
                        </a:solidFill>
                        <a:latin typeface="+mn-lt"/>
                        <a:ea typeface="+mn-ea"/>
                        <a:cs typeface="+mn-cs"/>
                      </a:endParaRPr>
                    </a:p>
                  </a:txBody>
                  <a:tcPr marL="4951" marR="4951" marT="495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l" defTabSz="685800" rtl="0" eaLnBrk="1" fontAlgn="b" latinLnBrk="0" hangingPunct="1"/>
                      <a:r>
                        <a:rPr lang="zh-CN" altLang="en-US" sz="1000" kern="1200" dirty="0" smtClean="0"/>
                        <a:t>噪声</a:t>
                      </a:r>
                      <a:r>
                        <a:rPr lang="en-US" altLang="zh-CN" sz="1000" kern="1200" dirty="0" smtClean="0"/>
                        <a:t>(Pa RMS)</a:t>
                      </a:r>
                      <a:endParaRPr lang="zh-CN" altLang="en-US" sz="1000" kern="1200" dirty="0">
                        <a:solidFill>
                          <a:schemeClr val="bg1"/>
                        </a:solidFill>
                        <a:latin typeface="+mn-lt"/>
                        <a:ea typeface="+mn-ea"/>
                        <a:cs typeface="+mn-cs"/>
                      </a:endParaRPr>
                    </a:p>
                  </a:txBody>
                  <a:tcPr marL="4951" marR="4951" marT="495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l" defTabSz="685800" rtl="0" eaLnBrk="1" fontAlgn="b" latinLnBrk="0" hangingPunct="1"/>
                      <a:r>
                        <a:rPr lang="zh-CN" altLang="en-US" sz="1000" kern="1200" dirty="0" smtClean="0"/>
                        <a:t>电流</a:t>
                      </a:r>
                      <a:r>
                        <a:rPr lang="en-US" altLang="zh-CN" sz="1000" kern="1200" dirty="0" smtClean="0"/>
                        <a:t>(</a:t>
                      </a:r>
                      <a:r>
                        <a:rPr lang="en-US" altLang="zh-CN" sz="1000" kern="1200" dirty="0" err="1" smtClean="0"/>
                        <a:t>μA</a:t>
                      </a:r>
                      <a:r>
                        <a:rPr lang="en-US" altLang="zh-CN" sz="1000" kern="1200" dirty="0" smtClean="0"/>
                        <a:t>)</a:t>
                      </a:r>
                      <a:endParaRPr lang="zh-CN" altLang="en-US" sz="1000" kern="1200" dirty="0">
                        <a:solidFill>
                          <a:schemeClr val="bg1"/>
                        </a:solidFill>
                        <a:latin typeface="+mn-lt"/>
                        <a:ea typeface="+mn-ea"/>
                        <a:cs typeface="+mn-cs"/>
                      </a:endParaRPr>
                    </a:p>
                  </a:txBody>
                  <a:tcPr marL="4951" marR="4951" marT="495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34658">
                <a:tc vMerge="1">
                  <a:txBody>
                    <a:bodyPr/>
                    <a:lstStyle/>
                    <a:p>
                      <a:pPr algn="ctr" fontAlgn="ctr"/>
                      <a:endParaRPr lang="en-US" sz="700" kern="1200" dirty="0">
                        <a:solidFill>
                          <a:schemeClr val="dk1"/>
                        </a:solidFill>
                        <a:latin typeface="+mn-lt"/>
                        <a:ea typeface="+mn-ea"/>
                        <a:cs typeface="+mn-cs"/>
                      </a:endParaRPr>
                    </a:p>
                  </a:txBody>
                  <a:tcPr marL="9525" marR="9525" marT="9525" marB="0" anchor="ctr"/>
                </a:tc>
                <a:tc vMerge="1">
                  <a:txBody>
                    <a:bodyPr/>
                    <a:lstStyle/>
                    <a:p>
                      <a:pPr algn="ctr" fontAlgn="ctr"/>
                      <a:endParaRPr lang="en-US" sz="700" kern="1200" dirty="0">
                        <a:solidFill>
                          <a:schemeClr val="dk1"/>
                        </a:solidFill>
                        <a:latin typeface="+mn-lt"/>
                        <a:ea typeface="+mn-ea"/>
                        <a:cs typeface="+mn-cs"/>
                      </a:endParaRPr>
                    </a:p>
                  </a:txBody>
                  <a:tcPr marL="9525" marR="9525" marT="9525" marB="0" anchor="ctr"/>
                </a:tc>
                <a:tc vMerge="1">
                  <a:txBody>
                    <a:bodyPr/>
                    <a:lstStyle/>
                    <a:p>
                      <a:pPr algn="ctr" fontAlgn="b"/>
                      <a:endParaRPr lang="zh-CN" altLang="en-US" sz="700" kern="1200" dirty="0">
                        <a:solidFill>
                          <a:schemeClr val="dk1"/>
                        </a:solidFill>
                        <a:latin typeface="+mn-lt"/>
                        <a:ea typeface="+mn-ea"/>
                        <a:cs typeface="+mn-cs"/>
                      </a:endParaRPr>
                    </a:p>
                  </a:txBody>
                  <a:tcPr marL="9525" marR="9525" marT="9525" marB="0" anchor="b"/>
                </a:tc>
                <a:tc>
                  <a:txBody>
                    <a:bodyPr/>
                    <a:lstStyle/>
                    <a:p>
                      <a:pPr marL="0" algn="l" defTabSz="685800" rtl="0" eaLnBrk="1" fontAlgn="b" latinLnBrk="0" hangingPunct="1"/>
                      <a:r>
                        <a:rPr lang="en-US" sz="1000" kern="1200" dirty="0"/>
                        <a:t>±</a:t>
                      </a:r>
                      <a:r>
                        <a:rPr lang="en-US" sz="1000" kern="1200" dirty="0" smtClean="0"/>
                        <a:t>0.06</a:t>
                      </a:r>
                      <a:endParaRPr lang="en-US" sz="1000" kern="1200" dirty="0">
                        <a:solidFill>
                          <a:schemeClr val="dk1"/>
                        </a:solidFill>
                        <a:latin typeface="+mn-lt"/>
                        <a:ea typeface="+mn-ea"/>
                        <a:cs typeface="+mn-cs"/>
                      </a:endParaRPr>
                    </a:p>
                  </a:txBody>
                  <a:tcPr marL="4951" marR="4951" marT="495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kern="1200" dirty="0"/>
                        <a:t>±</a:t>
                      </a:r>
                      <a:r>
                        <a:rPr lang="en-US" sz="1000" kern="1200" dirty="0" smtClean="0"/>
                        <a:t>1</a:t>
                      </a:r>
                      <a:endParaRPr lang="en-US" sz="1000" kern="1200" dirty="0">
                        <a:solidFill>
                          <a:schemeClr val="dk1"/>
                        </a:solidFill>
                        <a:latin typeface="+mn-lt"/>
                        <a:ea typeface="+mn-ea"/>
                        <a:cs typeface="+mn-cs"/>
                      </a:endParaRPr>
                    </a:p>
                  </a:txBody>
                  <a:tcPr marL="4951" marR="4951" marT="495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kern="1200" dirty="0"/>
                        <a:t>0.5Pa RMS</a:t>
                      </a:r>
                      <a:endParaRPr lang="en-US" sz="1000" kern="1200" dirty="0">
                        <a:solidFill>
                          <a:schemeClr val="dk1"/>
                        </a:solidFill>
                        <a:latin typeface="+mn-lt"/>
                        <a:ea typeface="+mn-ea"/>
                        <a:cs typeface="+mn-cs"/>
                      </a:endParaRPr>
                    </a:p>
                  </a:txBody>
                  <a:tcPr marL="4951" marR="4951" marT="495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l-GR" sz="1000" kern="1200" dirty="0"/>
                        <a:t>&lt;400μ</a:t>
                      </a:r>
                      <a:r>
                        <a:rPr lang="en-US" sz="1000" kern="1200" dirty="0"/>
                        <a:t>A</a:t>
                      </a:r>
                      <a:endParaRPr lang="en-US" sz="1000" kern="1200" dirty="0">
                        <a:solidFill>
                          <a:schemeClr val="dk1"/>
                        </a:solidFill>
                        <a:latin typeface="+mn-lt"/>
                        <a:ea typeface="+mn-ea"/>
                        <a:cs typeface="+mn-cs"/>
                      </a:endParaRPr>
                    </a:p>
                  </a:txBody>
                  <a:tcPr marL="4951" marR="4951" marT="495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4767617"/>
                  </a:ext>
                </a:extLst>
              </a:tr>
            </a:tbl>
          </a:graphicData>
        </a:graphic>
      </p:graphicFrame>
      <p:cxnSp>
        <p:nvCxnSpPr>
          <p:cNvPr id="46" name="直接连接符 45"/>
          <p:cNvCxnSpPr/>
          <p:nvPr/>
        </p:nvCxnSpPr>
        <p:spPr>
          <a:xfrm>
            <a:off x="275437" y="38757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任意多边形 46"/>
          <p:cNvSpPr/>
          <p:nvPr/>
        </p:nvSpPr>
        <p:spPr>
          <a:xfrm>
            <a:off x="1464941" y="514639"/>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48" name="任意多边形 47"/>
          <p:cNvSpPr/>
          <p:nvPr/>
        </p:nvSpPr>
        <p:spPr>
          <a:xfrm flipV="1">
            <a:off x="284964" y="514639"/>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1805962" y="585198"/>
            <a:ext cx="4840579" cy="769441"/>
          </a:xfrm>
          <a:prstGeom prst="rect">
            <a:avLst/>
          </a:prstGeom>
          <a:noFill/>
        </p:spPr>
        <p:txBody>
          <a:bodyPr wrap="square" rtlCol="0">
            <a:spAutoFit/>
          </a:bodyPr>
          <a:lstStyle/>
          <a:p>
            <a:pPr lvl="0"/>
            <a:r>
              <a:rPr lang="zh-CN" altLang="en-US" sz="1400" b="1" dirty="0">
                <a:solidFill>
                  <a:srgbClr val="5B9BD5">
                    <a:lumMod val="50000"/>
                  </a:srgbClr>
                </a:solidFill>
              </a:rPr>
              <a:t>气压</a:t>
            </a:r>
            <a:r>
              <a:rPr lang="en-US" altLang="zh-CN" sz="1400" b="1" dirty="0">
                <a:solidFill>
                  <a:srgbClr val="5B9BD5">
                    <a:lumMod val="50000"/>
                  </a:srgbClr>
                </a:solidFill>
              </a:rPr>
              <a:t>&amp;</a:t>
            </a:r>
            <a:r>
              <a:rPr lang="zh-CN" altLang="en-US" sz="1400" b="1" dirty="0">
                <a:solidFill>
                  <a:srgbClr val="5B9BD5">
                    <a:lumMod val="50000"/>
                  </a:srgbClr>
                </a:solidFill>
              </a:rPr>
              <a:t>麦克风二合一传感器</a:t>
            </a:r>
          </a:p>
          <a:p>
            <a:pPr lvl="0"/>
            <a:r>
              <a:rPr lang="zh-CN" altLang="en-US" sz="1000" dirty="0" smtClean="0">
                <a:solidFill>
                  <a:prstClr val="black"/>
                </a:solidFill>
              </a:rPr>
              <a:t>二</a:t>
            </a:r>
            <a:r>
              <a:rPr lang="zh-CN" altLang="en-US" sz="1000" dirty="0">
                <a:solidFill>
                  <a:prstClr val="black"/>
                </a:solidFill>
              </a:rPr>
              <a:t>合一传感器简化了设计，避免了复杂的机械保护（橡胶套，</a:t>
            </a:r>
            <a:r>
              <a:rPr lang="en-US" altLang="zh-CN" sz="1000" dirty="0">
                <a:solidFill>
                  <a:prstClr val="black"/>
                </a:solidFill>
              </a:rPr>
              <a:t>mesh</a:t>
            </a:r>
            <a:r>
              <a:rPr lang="zh-CN" altLang="en-US" sz="1000" dirty="0">
                <a:solidFill>
                  <a:prstClr val="black"/>
                </a:solidFill>
              </a:rPr>
              <a:t>），提高了设备器件的</a:t>
            </a:r>
            <a:r>
              <a:rPr lang="zh-CN" altLang="en-US" sz="1000" dirty="0" smtClean="0">
                <a:solidFill>
                  <a:prstClr val="black"/>
                </a:solidFill>
              </a:rPr>
              <a:t>集成度，更</a:t>
            </a:r>
            <a:r>
              <a:rPr lang="zh-CN" altLang="en-US" sz="1000" dirty="0">
                <a:solidFill>
                  <a:prstClr val="black"/>
                </a:solidFill>
              </a:rPr>
              <a:t>有利于消费电子终端产品的整机设计和器件堆叠。适用于智能手机和智能穿戴设备等终端产品。</a:t>
            </a:r>
          </a:p>
        </p:txBody>
      </p:sp>
    </p:spTree>
    <p:extLst>
      <p:ext uri="{BB962C8B-B14F-4D97-AF65-F5344CB8AC3E}">
        <p14:creationId xmlns:p14="http://schemas.microsoft.com/office/powerpoint/2010/main" val="41522659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286871" y="398874"/>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任意多边形 13"/>
          <p:cNvSpPr/>
          <p:nvPr/>
        </p:nvSpPr>
        <p:spPr>
          <a:xfrm>
            <a:off x="1466848" y="533342"/>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5" name="任意多边形 14"/>
          <p:cNvSpPr/>
          <p:nvPr/>
        </p:nvSpPr>
        <p:spPr>
          <a:xfrm flipV="1">
            <a:off x="286871" y="533342"/>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807869" y="603901"/>
            <a:ext cx="4840579" cy="792525"/>
          </a:xfrm>
          <a:prstGeom prst="rect">
            <a:avLst/>
          </a:prstGeom>
          <a:noFill/>
        </p:spPr>
        <p:txBody>
          <a:bodyPr wrap="square" rtlCol="0">
            <a:spAutoFit/>
          </a:bodyPr>
          <a:lstStyle/>
          <a:p>
            <a:pPr lvl="0"/>
            <a:r>
              <a:rPr lang="zh-CN" altLang="en-US" sz="1400" b="1" dirty="0">
                <a:solidFill>
                  <a:srgbClr val="5B9BD5">
                    <a:lumMod val="50000"/>
                  </a:srgbClr>
                </a:solidFill>
              </a:rPr>
              <a:t>天线调谐器（</a:t>
            </a:r>
            <a:r>
              <a:rPr lang="en-US" altLang="zh-CN" sz="1400" b="1" dirty="0" smtClean="0">
                <a:solidFill>
                  <a:srgbClr val="5B9BD5">
                    <a:lumMod val="50000"/>
                  </a:srgbClr>
                </a:solidFill>
              </a:rPr>
              <a:t>Tuner</a:t>
            </a:r>
            <a:r>
              <a:rPr lang="zh-CN" altLang="en-US" sz="1400" b="1" dirty="0" smtClean="0">
                <a:solidFill>
                  <a:srgbClr val="5B9BD5">
                    <a:lumMod val="50000"/>
                  </a:srgbClr>
                </a:solidFill>
              </a:rPr>
              <a:t>）</a:t>
            </a:r>
            <a:endParaRPr lang="en-US" altLang="zh-CN" sz="1400" b="1" dirty="0" smtClean="0">
              <a:solidFill>
                <a:srgbClr val="5B9BD5">
                  <a:lumMod val="50000"/>
                </a:srgbClr>
              </a:solidFill>
            </a:endParaRPr>
          </a:p>
          <a:p>
            <a:pPr lvl="0"/>
            <a:r>
              <a:rPr lang="en-US" altLang="zh-CN" sz="1050" dirty="0" smtClean="0"/>
              <a:t>AAC</a:t>
            </a:r>
            <a:r>
              <a:rPr lang="zh-CN" altLang="en-US" sz="1050" dirty="0" smtClean="0"/>
              <a:t>天线调谐器产品基于</a:t>
            </a:r>
            <a:r>
              <a:rPr lang="en-US" altLang="zh-CN" sz="1050" dirty="0" smtClean="0"/>
              <a:t>MEMS</a:t>
            </a:r>
            <a:r>
              <a:rPr lang="zh-CN" altLang="en-US" sz="1050" dirty="0" smtClean="0"/>
              <a:t>技术设计和生产，相对于传统产品，具有低</a:t>
            </a:r>
            <a:r>
              <a:rPr lang="zh-CN" altLang="en-US" sz="1050" dirty="0"/>
              <a:t>插损、高</a:t>
            </a:r>
            <a:r>
              <a:rPr lang="en-US" altLang="zh-CN" sz="1050" dirty="0"/>
              <a:t>Q</a:t>
            </a:r>
            <a:r>
              <a:rPr lang="zh-CN" altLang="en-US" sz="1050" dirty="0"/>
              <a:t>值、宽调谐</a:t>
            </a:r>
            <a:r>
              <a:rPr lang="zh-CN" altLang="en-US" sz="1050" dirty="0" smtClean="0"/>
              <a:t>范围</a:t>
            </a:r>
            <a:r>
              <a:rPr lang="zh-CN" altLang="en-US" sz="1050" dirty="0"/>
              <a:t>、</a:t>
            </a:r>
            <a:r>
              <a:rPr lang="zh-CN" altLang="en-US" sz="1050" dirty="0" smtClean="0"/>
              <a:t>更多</a:t>
            </a:r>
            <a:r>
              <a:rPr lang="zh-CN" altLang="en-US" sz="1050" dirty="0"/>
              <a:t>调谐</a:t>
            </a:r>
            <a:r>
              <a:rPr lang="zh-CN" altLang="en-US" sz="1050" dirty="0" smtClean="0"/>
              <a:t>状态、高耐压、高</a:t>
            </a:r>
            <a:r>
              <a:rPr lang="zh-CN" altLang="en-US" sz="1050" dirty="0"/>
              <a:t>线性</a:t>
            </a:r>
            <a:r>
              <a:rPr lang="zh-CN" altLang="en-US" sz="1050" dirty="0" smtClean="0"/>
              <a:t>度等优势。</a:t>
            </a:r>
            <a:r>
              <a:rPr lang="zh-CN" altLang="en-US" sz="1050" dirty="0"/>
              <a:t>广泛</a:t>
            </a:r>
            <a:r>
              <a:rPr lang="zh-CN" altLang="en-US" sz="1050" dirty="0" smtClean="0"/>
              <a:t>应用于通信产品。</a:t>
            </a:r>
            <a:endParaRPr lang="zh-CN" altLang="en-US" sz="1050" dirty="0"/>
          </a:p>
        </p:txBody>
      </p:sp>
      <p:graphicFrame>
        <p:nvGraphicFramePr>
          <p:cNvPr id="17" name="表格 16"/>
          <p:cNvGraphicFramePr>
            <a:graphicFrameLocks noGrp="1"/>
          </p:cNvGraphicFramePr>
          <p:nvPr>
            <p:extLst>
              <p:ext uri="{D42A27DB-BD31-4B8C-83A1-F6EECF244321}">
                <p14:modId xmlns:p14="http://schemas.microsoft.com/office/powerpoint/2010/main" val="4283284519"/>
              </p:ext>
            </p:extLst>
          </p:nvPr>
        </p:nvGraphicFramePr>
        <p:xfrm>
          <a:off x="286871" y="1947477"/>
          <a:ext cx="6361577" cy="999494"/>
        </p:xfrm>
        <a:graphic>
          <a:graphicData uri="http://schemas.openxmlformats.org/drawingml/2006/table">
            <a:tbl>
              <a:tblPr firstRow="1" bandRow="1">
                <a:tableStyleId>{073A0DAA-6AF3-43AB-8588-CEC1D06C72B9}</a:tableStyleId>
              </a:tblPr>
              <a:tblGrid>
                <a:gridCol w="627529">
                  <a:extLst>
                    <a:ext uri="{9D8B030D-6E8A-4147-A177-3AD203B41FA5}">
                      <a16:colId xmlns:a16="http://schemas.microsoft.com/office/drawing/2014/main" val="78568990"/>
                    </a:ext>
                  </a:extLst>
                </a:gridCol>
                <a:gridCol w="657225">
                  <a:extLst>
                    <a:ext uri="{9D8B030D-6E8A-4147-A177-3AD203B41FA5}">
                      <a16:colId xmlns:a16="http://schemas.microsoft.com/office/drawing/2014/main" val="1433696459"/>
                    </a:ext>
                  </a:extLst>
                </a:gridCol>
                <a:gridCol w="557213">
                  <a:extLst>
                    <a:ext uri="{9D8B030D-6E8A-4147-A177-3AD203B41FA5}">
                      <a16:colId xmlns:a16="http://schemas.microsoft.com/office/drawing/2014/main" val="1359720914"/>
                    </a:ext>
                  </a:extLst>
                </a:gridCol>
                <a:gridCol w="1228725">
                  <a:extLst>
                    <a:ext uri="{9D8B030D-6E8A-4147-A177-3AD203B41FA5}">
                      <a16:colId xmlns:a16="http://schemas.microsoft.com/office/drawing/2014/main" val="2413046086"/>
                    </a:ext>
                  </a:extLst>
                </a:gridCol>
                <a:gridCol w="1328737">
                  <a:extLst>
                    <a:ext uri="{9D8B030D-6E8A-4147-A177-3AD203B41FA5}">
                      <a16:colId xmlns:a16="http://schemas.microsoft.com/office/drawing/2014/main" val="3132023214"/>
                    </a:ext>
                  </a:extLst>
                </a:gridCol>
                <a:gridCol w="1042988">
                  <a:extLst>
                    <a:ext uri="{9D8B030D-6E8A-4147-A177-3AD203B41FA5}">
                      <a16:colId xmlns:a16="http://schemas.microsoft.com/office/drawing/2014/main" val="2898376021"/>
                    </a:ext>
                  </a:extLst>
                </a:gridCol>
                <a:gridCol w="919160">
                  <a:extLst>
                    <a:ext uri="{9D8B030D-6E8A-4147-A177-3AD203B41FA5}">
                      <a16:colId xmlns:a16="http://schemas.microsoft.com/office/drawing/2014/main" val="1354831279"/>
                    </a:ext>
                  </a:extLst>
                </a:gridCol>
              </a:tblGrid>
              <a:tr h="500764">
                <a:tc>
                  <a:txBody>
                    <a:bodyPr/>
                    <a:lstStyle/>
                    <a:p>
                      <a:pPr algn="ctr" fontAlgn="b"/>
                      <a:r>
                        <a:rPr lang="zh-CN" altLang="en-US" sz="1050" kern="1200" dirty="0" smtClean="0"/>
                        <a:t>产品编号</a:t>
                      </a:r>
                      <a:endParaRPr lang="zh-CN" altLang="en-US" sz="1050" b="1" kern="1200" dirty="0">
                        <a:solidFill>
                          <a:schemeClr val="lt1"/>
                        </a:solidFill>
                        <a:latin typeface="+mn-lt"/>
                        <a:ea typeface="+mn-ea"/>
                        <a:cs typeface="+mn-cs"/>
                      </a:endParaRPr>
                    </a:p>
                  </a:txBody>
                  <a:tcPr marL="0" marR="0" marT="0" marB="0" anchor="ctr">
                    <a:solidFill>
                      <a:srgbClr val="2E75B6"/>
                    </a:solidFill>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zh-CN" altLang="en-US" sz="1050" kern="1200" dirty="0"/>
                        <a:t>尺寸</a:t>
                      </a:r>
                      <a:r>
                        <a:rPr lang="en-US" altLang="zh-CN" sz="1050" kern="1200" dirty="0" smtClean="0"/>
                        <a:t>(</a:t>
                      </a:r>
                      <a:r>
                        <a:rPr kumimoji="0" lang="en-US" altLang="zh-CN" sz="1000" u="none" strike="noStrike" kern="1200" cap="none" spc="0" normalizeH="0" baseline="0" noProof="0" dirty="0" smtClean="0">
                          <a:ln>
                            <a:noFill/>
                          </a:ln>
                          <a:effectLst/>
                          <a:uLnTx/>
                          <a:uFillTx/>
                        </a:rPr>
                        <a:t>mm</a:t>
                      </a:r>
                      <a:r>
                        <a:rPr kumimoji="0" lang="en-US" altLang="zh-CN" sz="1000" u="none" strike="noStrike" kern="1200" cap="none" spc="0" normalizeH="0" baseline="30000" noProof="0" dirty="0" smtClean="0">
                          <a:ln>
                            <a:noFill/>
                          </a:ln>
                          <a:effectLst/>
                          <a:uLnTx/>
                          <a:uFillTx/>
                        </a:rPr>
                        <a:t>2</a:t>
                      </a:r>
                      <a:r>
                        <a:rPr lang="en-US" sz="1050" kern="1200" dirty="0" smtClean="0"/>
                        <a:t>)</a:t>
                      </a:r>
                      <a:endParaRPr lang="en-US" sz="1050" b="1" kern="1200" dirty="0">
                        <a:solidFill>
                          <a:schemeClr val="lt1"/>
                        </a:solidFill>
                        <a:latin typeface="+mn-lt"/>
                        <a:ea typeface="+mn-ea"/>
                        <a:cs typeface="+mn-cs"/>
                      </a:endParaRPr>
                    </a:p>
                  </a:txBody>
                  <a:tcPr marL="0" marR="0" marT="0" marB="0" anchor="ctr">
                    <a:solidFill>
                      <a:srgbClr val="2E75B6"/>
                    </a:solidFill>
                  </a:tcPr>
                </a:tc>
                <a:tc>
                  <a:txBody>
                    <a:bodyPr/>
                    <a:lstStyle/>
                    <a:p>
                      <a:pPr marL="0" algn="l" defTabSz="685800" rtl="0" eaLnBrk="1" fontAlgn="b" latinLnBrk="0" hangingPunct="1"/>
                      <a:r>
                        <a:rPr lang="zh-CN" altLang="en-US" sz="1050" kern="1200" dirty="0" smtClean="0"/>
                        <a:t>电容个数</a:t>
                      </a:r>
                      <a:endParaRPr lang="zh-CN" altLang="en-US" sz="1050" b="1" kern="1200" dirty="0">
                        <a:solidFill>
                          <a:schemeClr val="lt1"/>
                        </a:solidFill>
                        <a:latin typeface="+mn-lt"/>
                        <a:ea typeface="+mn-ea"/>
                        <a:cs typeface="+mn-cs"/>
                      </a:endParaRPr>
                    </a:p>
                  </a:txBody>
                  <a:tcPr marL="9525" marR="9525" marT="9525" marB="0" anchor="ctr">
                    <a:solidFill>
                      <a:srgbClr val="2E75B6"/>
                    </a:solidFill>
                  </a:tcPr>
                </a:tc>
                <a:tc>
                  <a:txBody>
                    <a:bodyPr/>
                    <a:lstStyle/>
                    <a:p>
                      <a:pPr marL="0" algn="l" defTabSz="685800" rtl="0" eaLnBrk="1" fontAlgn="b" latinLnBrk="0" hangingPunct="1"/>
                      <a:r>
                        <a:rPr lang="zh-CN" altLang="en-US" sz="1050" kern="1200" dirty="0"/>
                        <a:t>调谐范围（单个电容）</a:t>
                      </a:r>
                      <a:endParaRPr lang="zh-CN" altLang="en-US" sz="1050" b="1" kern="1200" dirty="0">
                        <a:solidFill>
                          <a:schemeClr val="lt1"/>
                        </a:solidFill>
                        <a:latin typeface="+mn-lt"/>
                        <a:ea typeface="+mn-ea"/>
                        <a:cs typeface="+mn-cs"/>
                      </a:endParaRPr>
                    </a:p>
                  </a:txBody>
                  <a:tcPr marL="9525" marR="9525" marT="9525" marB="0" anchor="ctr">
                    <a:solidFill>
                      <a:srgbClr val="2E75B6"/>
                    </a:solidFill>
                  </a:tcPr>
                </a:tc>
                <a:tc>
                  <a:txBody>
                    <a:bodyPr/>
                    <a:lstStyle/>
                    <a:p>
                      <a:pPr marL="0" algn="l" defTabSz="685800" rtl="0" eaLnBrk="1" fontAlgn="b" latinLnBrk="0" hangingPunct="1"/>
                      <a:r>
                        <a:rPr lang="en-US" sz="1050" kern="1200" dirty="0"/>
                        <a:t>Q </a:t>
                      </a:r>
                      <a:r>
                        <a:rPr lang="zh-CN" altLang="en-US" sz="1050" kern="1200" dirty="0"/>
                        <a:t>值</a:t>
                      </a:r>
                      <a:r>
                        <a:rPr lang="en-US" altLang="zh-CN" sz="1050" kern="1200" dirty="0"/>
                        <a:t>@ </a:t>
                      </a:r>
                      <a:r>
                        <a:rPr lang="en-US" sz="1050" kern="1200" dirty="0" smtClean="0"/>
                        <a:t>Cmax,800 </a:t>
                      </a:r>
                      <a:r>
                        <a:rPr lang="en-US" sz="1050" kern="1200" dirty="0"/>
                        <a:t>MHz</a:t>
                      </a:r>
                      <a:endParaRPr lang="en-US" sz="1050" b="1" kern="1200" dirty="0">
                        <a:solidFill>
                          <a:schemeClr val="lt1"/>
                        </a:solidFill>
                        <a:latin typeface="+mn-lt"/>
                        <a:ea typeface="+mn-ea"/>
                        <a:cs typeface="+mn-cs"/>
                      </a:endParaRPr>
                    </a:p>
                  </a:txBody>
                  <a:tcPr marL="9525" marR="9525" marT="9525" marB="0" anchor="ctr">
                    <a:solidFill>
                      <a:srgbClr val="2E75B6"/>
                    </a:solidFill>
                  </a:tcPr>
                </a:tc>
                <a:tc>
                  <a:txBody>
                    <a:bodyPr/>
                    <a:lstStyle/>
                    <a:p>
                      <a:pPr marL="0" algn="l" defTabSz="685800" rtl="0" eaLnBrk="1" fontAlgn="b" latinLnBrk="0" hangingPunct="1"/>
                      <a:r>
                        <a:rPr lang="zh-CN" altLang="en-US" sz="1050" kern="1200" dirty="0" smtClean="0"/>
                        <a:t>调谐分辨率（</a:t>
                      </a:r>
                      <a:r>
                        <a:rPr lang="en-US" altLang="zh-CN" sz="1050" kern="1200" dirty="0" smtClean="0"/>
                        <a:t>pF</a:t>
                      </a:r>
                      <a:r>
                        <a:rPr lang="zh-CN" altLang="en-US" sz="1050" kern="1200" dirty="0" smtClean="0"/>
                        <a:t>）</a:t>
                      </a:r>
                      <a:endParaRPr lang="zh-CN" altLang="en-US" sz="1050" b="1" kern="1200" dirty="0">
                        <a:solidFill>
                          <a:schemeClr val="lt1"/>
                        </a:solidFill>
                        <a:latin typeface="+mn-lt"/>
                        <a:ea typeface="+mn-ea"/>
                        <a:cs typeface="+mn-cs"/>
                      </a:endParaRPr>
                    </a:p>
                  </a:txBody>
                  <a:tcPr marL="9525" marR="9525" marT="9525" marB="0" anchor="ctr">
                    <a:solidFill>
                      <a:srgbClr val="2E75B6"/>
                    </a:solidFill>
                  </a:tcPr>
                </a:tc>
                <a:tc>
                  <a:txBody>
                    <a:bodyPr/>
                    <a:lstStyle/>
                    <a:p>
                      <a:pPr marL="0" algn="l" defTabSz="685800" rtl="0" eaLnBrk="1" fontAlgn="b" latinLnBrk="0" hangingPunct="1"/>
                      <a:r>
                        <a:rPr lang="zh-CN" altLang="en-US" sz="1050" kern="1200" dirty="0" smtClean="0"/>
                        <a:t>工作频率（</a:t>
                      </a:r>
                      <a:r>
                        <a:rPr lang="en-US" altLang="zh-CN" sz="1050" kern="1200" dirty="0" smtClean="0"/>
                        <a:t>Hz</a:t>
                      </a:r>
                      <a:r>
                        <a:rPr lang="zh-CN" altLang="en-US" sz="1050" kern="1200" dirty="0" smtClean="0"/>
                        <a:t>）</a:t>
                      </a:r>
                      <a:endParaRPr lang="zh-CN" altLang="en-US" sz="1050" b="1" kern="1200" dirty="0">
                        <a:solidFill>
                          <a:schemeClr val="lt1"/>
                        </a:solidFill>
                        <a:latin typeface="+mn-lt"/>
                        <a:ea typeface="+mn-ea"/>
                        <a:cs typeface="+mn-cs"/>
                      </a:endParaRPr>
                    </a:p>
                  </a:txBody>
                  <a:tcPr marL="9525" marR="9525" marT="9525" marB="0" anchor="ctr">
                    <a:solidFill>
                      <a:srgbClr val="2E75B6"/>
                    </a:solidFill>
                  </a:tcPr>
                </a:tc>
                <a:extLst>
                  <a:ext uri="{0D108BD9-81ED-4DB2-BD59-A6C34878D82A}">
                    <a16:rowId xmlns:a16="http://schemas.microsoft.com/office/drawing/2014/main" val="706247381"/>
                  </a:ext>
                </a:extLst>
              </a:tr>
              <a:tr h="249365">
                <a:tc>
                  <a:txBody>
                    <a:bodyPr/>
                    <a:lstStyle/>
                    <a:p>
                      <a:pPr algn="ctr" fontAlgn="b"/>
                      <a:r>
                        <a:rPr lang="en-US" sz="1000" kern="1200" dirty="0" smtClean="0">
                          <a:solidFill>
                            <a:schemeClr val="dk1"/>
                          </a:solidFill>
                          <a:latin typeface="+mn-lt"/>
                          <a:ea typeface="+mn-ea"/>
                          <a:cs typeface="+mn-cs"/>
                        </a:rPr>
                        <a:t>1</a:t>
                      </a:r>
                      <a:endParaRPr lang="en-US" sz="1000" kern="1200" dirty="0">
                        <a:solidFill>
                          <a:schemeClr val="dk1"/>
                        </a:solidFill>
                        <a:latin typeface="+mn-lt"/>
                        <a:ea typeface="+mn-ea"/>
                        <a:cs typeface="+mn-cs"/>
                      </a:endParaRPr>
                    </a:p>
                  </a:txBody>
                  <a:tcPr marL="0" marR="0" marT="0" marB="0" anchor="ctr"/>
                </a:tc>
                <a:tc>
                  <a:txBody>
                    <a:bodyPr/>
                    <a:lstStyle/>
                    <a:p>
                      <a:pPr algn="l" fontAlgn="b"/>
                      <a:r>
                        <a:rPr lang="en-US" sz="1000" kern="1200" dirty="0" smtClean="0"/>
                        <a:t>&lt;5.7</a:t>
                      </a:r>
                      <a:endParaRPr lang="en-US" sz="1000" kern="1200" dirty="0">
                        <a:solidFill>
                          <a:schemeClr val="dk1"/>
                        </a:solidFill>
                        <a:latin typeface="+mn-lt"/>
                        <a:ea typeface="+mn-ea"/>
                        <a:cs typeface="+mn-cs"/>
                      </a:endParaRPr>
                    </a:p>
                  </a:txBody>
                  <a:tcPr marL="0" marR="0" marT="0" marB="0" anchor="ctr"/>
                </a:tc>
                <a:tc>
                  <a:txBody>
                    <a:bodyPr/>
                    <a:lstStyle/>
                    <a:p>
                      <a:pPr algn="l" fontAlgn="b"/>
                      <a:r>
                        <a:rPr lang="en-US" altLang="zh-CN" sz="1000" kern="1200" dirty="0"/>
                        <a:t>4</a:t>
                      </a:r>
                      <a:endParaRPr lang="en-US" altLang="zh-CN" sz="1000" kern="1200" dirty="0">
                        <a:solidFill>
                          <a:schemeClr val="dk1"/>
                        </a:solidFill>
                        <a:latin typeface="+mn-lt"/>
                        <a:ea typeface="+mn-ea"/>
                        <a:cs typeface="+mn-cs"/>
                      </a:endParaRPr>
                    </a:p>
                  </a:txBody>
                  <a:tcPr marL="0" marR="0" marT="0" marB="0" anchor="ctr"/>
                </a:tc>
                <a:tc>
                  <a:txBody>
                    <a:bodyPr/>
                    <a:lstStyle/>
                    <a:p>
                      <a:pPr algn="l" fontAlgn="b"/>
                      <a:r>
                        <a:rPr lang="en-US" sz="1000" kern="1200" dirty="0"/>
                        <a:t>0.3 pF – 2.9 pF</a:t>
                      </a:r>
                      <a:endParaRPr lang="en-US" sz="1000" kern="1200" dirty="0">
                        <a:solidFill>
                          <a:schemeClr val="dk1"/>
                        </a:solidFill>
                        <a:latin typeface="+mn-lt"/>
                        <a:ea typeface="+mn-ea"/>
                        <a:cs typeface="+mn-cs"/>
                      </a:endParaRPr>
                    </a:p>
                  </a:txBody>
                  <a:tcPr marL="0" marR="0" marT="0" marB="0" anchor="ctr"/>
                </a:tc>
                <a:tc>
                  <a:txBody>
                    <a:bodyPr/>
                    <a:lstStyle/>
                    <a:p>
                      <a:pPr algn="l" fontAlgn="t"/>
                      <a:r>
                        <a:rPr lang="en-US" altLang="zh-CN" sz="1000" kern="1200" dirty="0"/>
                        <a:t>120</a:t>
                      </a:r>
                      <a:endParaRPr lang="en-US" altLang="zh-CN" sz="1000" kern="1200" dirty="0">
                        <a:solidFill>
                          <a:schemeClr val="dk1"/>
                        </a:solidFill>
                        <a:latin typeface="+mn-lt"/>
                        <a:ea typeface="+mn-ea"/>
                        <a:cs typeface="+mn-cs"/>
                      </a:endParaRPr>
                    </a:p>
                  </a:txBody>
                  <a:tcPr marL="0" marR="0" marT="0" marB="0" anchor="ctr"/>
                </a:tc>
                <a:tc>
                  <a:txBody>
                    <a:bodyPr/>
                    <a:lstStyle/>
                    <a:p>
                      <a:pPr algn="l" fontAlgn="b"/>
                      <a:r>
                        <a:rPr lang="en-US" sz="1000" kern="1200" dirty="0" smtClean="0"/>
                        <a:t>0.1</a:t>
                      </a:r>
                      <a:endParaRPr lang="en-US" sz="1000" kern="1200" dirty="0">
                        <a:solidFill>
                          <a:schemeClr val="dk1"/>
                        </a:solidFill>
                        <a:latin typeface="+mn-lt"/>
                        <a:ea typeface="+mn-ea"/>
                        <a:cs typeface="+mn-cs"/>
                      </a:endParaRPr>
                    </a:p>
                  </a:txBody>
                  <a:tcPr marL="0" marR="0" marT="0" marB="0" anchor="ctr"/>
                </a:tc>
                <a:tc>
                  <a:txBody>
                    <a:bodyPr/>
                    <a:lstStyle/>
                    <a:p>
                      <a:pPr algn="l" fontAlgn="b"/>
                      <a:r>
                        <a:rPr lang="en-US" sz="1000" kern="1200" dirty="0" smtClean="0"/>
                        <a:t>4.3G</a:t>
                      </a:r>
                      <a:endParaRPr lang="en-US" sz="10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434767617"/>
                  </a:ext>
                </a:extLst>
              </a:tr>
              <a:tr h="249365">
                <a:tc>
                  <a:txBody>
                    <a:bodyPr/>
                    <a:lstStyle/>
                    <a:p>
                      <a:pPr algn="ctr" fontAlgn="b"/>
                      <a:r>
                        <a:rPr lang="en-US" sz="1000" kern="1200" dirty="0" smtClean="0">
                          <a:solidFill>
                            <a:schemeClr val="dk1"/>
                          </a:solidFill>
                          <a:latin typeface="+mn-lt"/>
                          <a:ea typeface="+mn-ea"/>
                          <a:cs typeface="+mn-cs"/>
                        </a:rPr>
                        <a:t>2</a:t>
                      </a:r>
                      <a:endParaRPr lang="en-US" sz="1000" kern="1200" dirty="0">
                        <a:solidFill>
                          <a:schemeClr val="dk1"/>
                        </a:solidFill>
                        <a:latin typeface="+mn-lt"/>
                        <a:ea typeface="+mn-ea"/>
                        <a:cs typeface="+mn-cs"/>
                      </a:endParaRPr>
                    </a:p>
                  </a:txBody>
                  <a:tcPr marL="0" marR="0" marT="0" marB="0" anchor="ctr"/>
                </a:tc>
                <a:tc>
                  <a:txBody>
                    <a:bodyPr/>
                    <a:lstStyle/>
                    <a:p>
                      <a:pPr algn="l" fontAlgn="b"/>
                      <a:r>
                        <a:rPr lang="en-US" sz="1000" kern="1200" dirty="0"/>
                        <a:t>&lt;</a:t>
                      </a:r>
                      <a:r>
                        <a:rPr lang="en-US" sz="1000" kern="1200" dirty="0" smtClean="0"/>
                        <a:t>2</a:t>
                      </a:r>
                      <a:endParaRPr lang="en-US" sz="1000" kern="1200" dirty="0">
                        <a:solidFill>
                          <a:schemeClr val="dk1"/>
                        </a:solidFill>
                        <a:latin typeface="+mn-lt"/>
                        <a:ea typeface="+mn-ea"/>
                        <a:cs typeface="+mn-cs"/>
                      </a:endParaRPr>
                    </a:p>
                  </a:txBody>
                  <a:tcPr marL="0" marR="0" marT="0" marB="0" anchor="ctr"/>
                </a:tc>
                <a:tc>
                  <a:txBody>
                    <a:bodyPr/>
                    <a:lstStyle/>
                    <a:p>
                      <a:pPr algn="l" fontAlgn="b"/>
                      <a:r>
                        <a:rPr lang="en-US" altLang="zh-CN" sz="1000" kern="1200" dirty="0"/>
                        <a:t>1</a:t>
                      </a:r>
                      <a:endParaRPr lang="en-US" altLang="zh-CN" sz="1000" kern="1200" dirty="0">
                        <a:solidFill>
                          <a:schemeClr val="dk1"/>
                        </a:solidFill>
                        <a:latin typeface="+mn-lt"/>
                        <a:ea typeface="+mn-ea"/>
                        <a:cs typeface="+mn-cs"/>
                      </a:endParaRPr>
                    </a:p>
                  </a:txBody>
                  <a:tcPr marL="0" marR="0" marT="0" marB="0" anchor="ctr"/>
                </a:tc>
                <a:tc>
                  <a:txBody>
                    <a:bodyPr/>
                    <a:lstStyle/>
                    <a:p>
                      <a:pPr algn="l" fontAlgn="b"/>
                      <a:r>
                        <a:rPr lang="en-US" sz="1000" kern="1200" dirty="0"/>
                        <a:t>0.25 pF – 3.0 pF</a:t>
                      </a:r>
                      <a:endParaRPr lang="en-US" sz="1000" kern="1200" dirty="0">
                        <a:solidFill>
                          <a:schemeClr val="dk1"/>
                        </a:solidFill>
                        <a:latin typeface="+mn-lt"/>
                        <a:ea typeface="+mn-ea"/>
                        <a:cs typeface="+mn-cs"/>
                      </a:endParaRPr>
                    </a:p>
                  </a:txBody>
                  <a:tcPr marL="0" marR="0" marT="0" marB="0" anchor="ctr"/>
                </a:tc>
                <a:tc>
                  <a:txBody>
                    <a:bodyPr/>
                    <a:lstStyle/>
                    <a:p>
                      <a:pPr algn="l" fontAlgn="b"/>
                      <a:r>
                        <a:rPr lang="en-US" altLang="zh-CN" sz="1000" kern="1200" dirty="0"/>
                        <a:t>294</a:t>
                      </a:r>
                      <a:endParaRPr lang="en-US" altLang="zh-CN" sz="1000" kern="1200" dirty="0">
                        <a:solidFill>
                          <a:schemeClr val="dk1"/>
                        </a:solidFill>
                        <a:latin typeface="+mn-lt"/>
                        <a:ea typeface="+mn-ea"/>
                        <a:cs typeface="+mn-cs"/>
                      </a:endParaRPr>
                    </a:p>
                  </a:txBody>
                  <a:tcPr marL="0" marR="0" marT="0" marB="0" anchor="ctr"/>
                </a:tc>
                <a:tc>
                  <a:txBody>
                    <a:bodyPr/>
                    <a:lstStyle/>
                    <a:p>
                      <a:pPr algn="l" fontAlgn="b"/>
                      <a:r>
                        <a:rPr lang="en-US" sz="1000" kern="1200" dirty="0"/>
                        <a:t>Programmable</a:t>
                      </a:r>
                      <a:endParaRPr lang="en-US" sz="1000" kern="1200" dirty="0">
                        <a:solidFill>
                          <a:schemeClr val="dk1"/>
                        </a:solidFill>
                        <a:latin typeface="+mn-lt"/>
                        <a:ea typeface="+mn-ea"/>
                        <a:cs typeface="+mn-cs"/>
                      </a:endParaRPr>
                    </a:p>
                  </a:txBody>
                  <a:tcPr marL="0" marR="0" marT="0" marB="0" anchor="ctr"/>
                </a:tc>
                <a:tc>
                  <a:txBody>
                    <a:bodyPr/>
                    <a:lstStyle/>
                    <a:p>
                      <a:pPr algn="l" fontAlgn="b"/>
                      <a:r>
                        <a:rPr lang="en-US" sz="1000" kern="1200" dirty="0" smtClean="0"/>
                        <a:t>11G</a:t>
                      </a:r>
                      <a:endParaRPr lang="en-US" sz="10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157561325"/>
                  </a:ext>
                </a:extLst>
              </a:tr>
            </a:tbl>
          </a:graphicData>
        </a:graphic>
      </p:graphicFrame>
      <p:cxnSp>
        <p:nvCxnSpPr>
          <p:cNvPr id="25" name="直接连接符 24"/>
          <p:cNvCxnSpPr/>
          <p:nvPr/>
        </p:nvCxnSpPr>
        <p:spPr>
          <a:xfrm>
            <a:off x="286868" y="4760054"/>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任意多边形 25"/>
          <p:cNvSpPr/>
          <p:nvPr/>
        </p:nvSpPr>
        <p:spPr>
          <a:xfrm>
            <a:off x="1466845" y="4894522"/>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27" name="任意多边形 26"/>
          <p:cNvSpPr/>
          <p:nvPr/>
        </p:nvSpPr>
        <p:spPr>
          <a:xfrm flipV="1">
            <a:off x="286868" y="4894522"/>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1807866" y="4965081"/>
            <a:ext cx="4840579" cy="630942"/>
          </a:xfrm>
          <a:prstGeom prst="rect">
            <a:avLst/>
          </a:prstGeom>
          <a:noFill/>
        </p:spPr>
        <p:txBody>
          <a:bodyPr wrap="square" rtlCol="0">
            <a:spAutoFit/>
          </a:bodyPr>
          <a:lstStyle/>
          <a:p>
            <a:pPr lvl="0"/>
            <a:r>
              <a:rPr lang="zh-CN" altLang="en-US" sz="1400" b="1" dirty="0">
                <a:solidFill>
                  <a:srgbClr val="5B9BD5">
                    <a:lumMod val="50000"/>
                  </a:srgbClr>
                </a:solidFill>
              </a:rPr>
              <a:t>天线开关（</a:t>
            </a:r>
            <a:r>
              <a:rPr lang="en-US" altLang="zh-CN" sz="1400" b="1" dirty="0">
                <a:solidFill>
                  <a:srgbClr val="5B9BD5">
                    <a:lumMod val="50000"/>
                  </a:srgbClr>
                </a:solidFill>
              </a:rPr>
              <a:t>Switch</a:t>
            </a:r>
            <a:r>
              <a:rPr lang="zh-CN" altLang="en-US" sz="1400" b="1" dirty="0">
                <a:solidFill>
                  <a:srgbClr val="5B9BD5">
                    <a:lumMod val="50000"/>
                  </a:srgbClr>
                </a:solidFill>
              </a:rPr>
              <a:t>）</a:t>
            </a:r>
          </a:p>
          <a:p>
            <a:pPr lvl="0"/>
            <a:r>
              <a:rPr lang="en-US" altLang="zh-CN" sz="1050" dirty="0" smtClean="0">
                <a:solidFill>
                  <a:prstClr val="black"/>
                </a:solidFill>
              </a:rPr>
              <a:t>AAC</a:t>
            </a:r>
            <a:r>
              <a:rPr lang="zh-CN" altLang="en-US" sz="1050" dirty="0" smtClean="0">
                <a:solidFill>
                  <a:prstClr val="black"/>
                </a:solidFill>
              </a:rPr>
              <a:t>天线开关产品用于</a:t>
            </a:r>
            <a:r>
              <a:rPr lang="zh-CN" altLang="en-US" sz="1050" dirty="0">
                <a:solidFill>
                  <a:prstClr val="black"/>
                </a:solidFill>
              </a:rPr>
              <a:t>天线调谐，可优化天线性能，</a:t>
            </a:r>
            <a:r>
              <a:rPr lang="zh-CN" altLang="en-US" sz="1050" dirty="0" smtClean="0">
                <a:solidFill>
                  <a:prstClr val="black"/>
                </a:solidFill>
              </a:rPr>
              <a:t>具有高线性度、低</a:t>
            </a:r>
            <a:r>
              <a:rPr lang="zh-CN" altLang="en-US" sz="1050" dirty="0">
                <a:solidFill>
                  <a:prstClr val="black"/>
                </a:solidFill>
              </a:rPr>
              <a:t>差</a:t>
            </a:r>
            <a:r>
              <a:rPr lang="zh-CN" altLang="en-US" sz="1050" dirty="0" smtClean="0">
                <a:solidFill>
                  <a:prstClr val="black"/>
                </a:solidFill>
              </a:rPr>
              <a:t>损、高隔离</a:t>
            </a:r>
            <a:r>
              <a:rPr lang="zh-CN" altLang="en-US" sz="1050" dirty="0">
                <a:solidFill>
                  <a:prstClr val="black"/>
                </a:solidFill>
              </a:rPr>
              <a:t>、</a:t>
            </a:r>
            <a:r>
              <a:rPr lang="zh-CN" altLang="en-US" sz="1050" dirty="0" smtClean="0">
                <a:solidFill>
                  <a:prstClr val="black"/>
                </a:solidFill>
              </a:rPr>
              <a:t>高耐</a:t>
            </a:r>
            <a:r>
              <a:rPr lang="zh-CN" altLang="en-US" sz="1050" dirty="0">
                <a:solidFill>
                  <a:prstClr val="black"/>
                </a:solidFill>
              </a:rPr>
              <a:t>压的品质特性</a:t>
            </a:r>
            <a:r>
              <a:rPr lang="zh-CN" altLang="en-US" sz="1050" dirty="0" smtClean="0">
                <a:solidFill>
                  <a:prstClr val="black"/>
                </a:solidFill>
              </a:rPr>
              <a:t>。广泛应用于通信类产品。</a:t>
            </a:r>
            <a:endParaRPr lang="zh-CN" altLang="en-US" sz="1050" dirty="0">
              <a:solidFill>
                <a:prstClr val="black"/>
              </a:solidFill>
            </a:endParaRPr>
          </a:p>
        </p:txBody>
      </p:sp>
      <p:graphicFrame>
        <p:nvGraphicFramePr>
          <p:cNvPr id="34" name="表格 33"/>
          <p:cNvGraphicFramePr>
            <a:graphicFrameLocks noGrp="1"/>
          </p:cNvGraphicFramePr>
          <p:nvPr>
            <p:extLst>
              <p:ext uri="{D42A27DB-BD31-4B8C-83A1-F6EECF244321}">
                <p14:modId xmlns:p14="http://schemas.microsoft.com/office/powerpoint/2010/main" val="4261430799"/>
              </p:ext>
            </p:extLst>
          </p:nvPr>
        </p:nvGraphicFramePr>
        <p:xfrm>
          <a:off x="286865" y="6310600"/>
          <a:ext cx="6361582" cy="787868"/>
        </p:xfrm>
        <a:graphic>
          <a:graphicData uri="http://schemas.openxmlformats.org/drawingml/2006/table">
            <a:tbl>
              <a:tblPr firstRow="1" bandRow="1">
                <a:tableStyleId>{073A0DAA-6AF3-43AB-8588-CEC1D06C72B9}</a:tableStyleId>
              </a:tblPr>
              <a:tblGrid>
                <a:gridCol w="656110">
                  <a:extLst>
                    <a:ext uri="{9D8B030D-6E8A-4147-A177-3AD203B41FA5}">
                      <a16:colId xmlns:a16="http://schemas.microsoft.com/office/drawing/2014/main" val="78568990"/>
                    </a:ext>
                  </a:extLst>
                </a:gridCol>
                <a:gridCol w="742950">
                  <a:extLst>
                    <a:ext uri="{9D8B030D-6E8A-4147-A177-3AD203B41FA5}">
                      <a16:colId xmlns:a16="http://schemas.microsoft.com/office/drawing/2014/main" val="1433696459"/>
                    </a:ext>
                  </a:extLst>
                </a:gridCol>
                <a:gridCol w="714375">
                  <a:extLst>
                    <a:ext uri="{9D8B030D-6E8A-4147-A177-3AD203B41FA5}">
                      <a16:colId xmlns:a16="http://schemas.microsoft.com/office/drawing/2014/main" val="1359720914"/>
                    </a:ext>
                  </a:extLst>
                </a:gridCol>
                <a:gridCol w="1343025">
                  <a:extLst>
                    <a:ext uri="{9D8B030D-6E8A-4147-A177-3AD203B41FA5}">
                      <a16:colId xmlns:a16="http://schemas.microsoft.com/office/drawing/2014/main" val="2413046086"/>
                    </a:ext>
                  </a:extLst>
                </a:gridCol>
                <a:gridCol w="1071563">
                  <a:extLst>
                    <a:ext uri="{9D8B030D-6E8A-4147-A177-3AD203B41FA5}">
                      <a16:colId xmlns:a16="http://schemas.microsoft.com/office/drawing/2014/main" val="3132023214"/>
                    </a:ext>
                  </a:extLst>
                </a:gridCol>
                <a:gridCol w="1044741">
                  <a:extLst>
                    <a:ext uri="{9D8B030D-6E8A-4147-A177-3AD203B41FA5}">
                      <a16:colId xmlns:a16="http://schemas.microsoft.com/office/drawing/2014/main" val="2898376021"/>
                    </a:ext>
                  </a:extLst>
                </a:gridCol>
                <a:gridCol w="788818">
                  <a:extLst>
                    <a:ext uri="{9D8B030D-6E8A-4147-A177-3AD203B41FA5}">
                      <a16:colId xmlns:a16="http://schemas.microsoft.com/office/drawing/2014/main" val="55081025"/>
                    </a:ext>
                  </a:extLst>
                </a:gridCol>
              </a:tblGrid>
              <a:tr h="424482">
                <a:tc>
                  <a:txBody>
                    <a:bodyPr/>
                    <a:lstStyle/>
                    <a:p>
                      <a:pPr algn="ctr" fontAlgn="b"/>
                      <a:r>
                        <a:rPr lang="zh-CN" altLang="en-US" sz="1050" kern="1200" dirty="0" smtClean="0"/>
                        <a:t>产品编号</a:t>
                      </a:r>
                      <a:endParaRPr lang="zh-CN" altLang="en-US" sz="1050" b="1" kern="1200" dirty="0">
                        <a:solidFill>
                          <a:schemeClr val="lt1"/>
                        </a:solidFill>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fontAlgn="b"/>
                      <a:r>
                        <a:rPr lang="zh-CN" altLang="en-US" sz="1050" kern="1200" dirty="0" smtClean="0"/>
                        <a:t>尺寸</a:t>
                      </a:r>
                      <a:r>
                        <a:rPr lang="en-US" altLang="zh-CN" sz="1050" kern="1200" dirty="0" smtClean="0"/>
                        <a:t>(mm</a:t>
                      </a:r>
                      <a:r>
                        <a:rPr lang="en-US" altLang="zh-CN" sz="1050" kern="1200" baseline="30000" dirty="0" smtClean="0"/>
                        <a:t>2</a:t>
                      </a:r>
                      <a:r>
                        <a:rPr lang="en-US" altLang="zh-CN" sz="1050" kern="1200" dirty="0" smtClean="0"/>
                        <a:t>)</a:t>
                      </a:r>
                      <a:endParaRPr lang="zh-CN" altLang="en-US" sz="1050" b="1" kern="1200" dirty="0">
                        <a:solidFill>
                          <a:schemeClr val="lt1"/>
                        </a:solidFill>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algn="ctr" defTabSz="685800" rtl="0" eaLnBrk="1" fontAlgn="b" latinLnBrk="0" hangingPunct="1"/>
                      <a:r>
                        <a:rPr lang="zh-CN" altLang="en-US" sz="1050" kern="1200" dirty="0" smtClean="0"/>
                        <a:t>开关类型</a:t>
                      </a:r>
                      <a:endParaRPr lang="zh-CN" altLang="en-US" sz="1050" b="1" kern="1200" dirty="0">
                        <a:solidFill>
                          <a:schemeClr val="lt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algn="ctr" defTabSz="685800" rtl="0" eaLnBrk="1" fontAlgn="b" latinLnBrk="0" hangingPunct="1"/>
                      <a:r>
                        <a:rPr lang="zh-CN" altLang="en-US" sz="1050" kern="1200" dirty="0"/>
                        <a:t>射频</a:t>
                      </a:r>
                      <a:r>
                        <a:rPr lang="zh-CN" altLang="en-US" sz="1050" kern="1200" dirty="0" smtClean="0"/>
                        <a:t>输入功率（</a:t>
                      </a:r>
                      <a:r>
                        <a:rPr lang="en-US" altLang="zh-CN" sz="1050" kern="1200" dirty="0" err="1" smtClean="0"/>
                        <a:t>dBm</a:t>
                      </a:r>
                      <a:r>
                        <a:rPr lang="zh-CN" altLang="en-US" sz="1050" kern="1200" dirty="0" smtClean="0"/>
                        <a:t>）</a:t>
                      </a:r>
                      <a:endParaRPr lang="zh-CN" altLang="en-US" sz="1050" b="1" kern="1200" dirty="0">
                        <a:solidFill>
                          <a:schemeClr val="lt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algn="ctr" defTabSz="685800" rtl="0" eaLnBrk="1" fontAlgn="b" latinLnBrk="0" hangingPunct="1"/>
                      <a:r>
                        <a:rPr lang="zh-CN" altLang="en-US" sz="1050" kern="1200" dirty="0"/>
                        <a:t>最大射频</a:t>
                      </a:r>
                      <a:r>
                        <a:rPr lang="zh-CN" altLang="en-US" sz="1050" kern="1200" dirty="0" smtClean="0"/>
                        <a:t>电压</a:t>
                      </a:r>
                      <a:r>
                        <a:rPr lang="en-US" altLang="zh-CN" sz="1050" kern="1200" dirty="0" smtClean="0"/>
                        <a:t>(V)</a:t>
                      </a:r>
                      <a:endParaRPr lang="zh-CN" altLang="en-US" sz="1050" b="1" kern="1200" dirty="0">
                        <a:solidFill>
                          <a:schemeClr val="lt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algn="ctr" defTabSz="685800" rtl="0" eaLnBrk="1" fontAlgn="b" latinLnBrk="0" hangingPunct="1"/>
                      <a:r>
                        <a:rPr lang="zh-CN" altLang="en-US" sz="1050" kern="1200" dirty="0"/>
                        <a:t>导通</a:t>
                      </a:r>
                      <a:r>
                        <a:rPr lang="zh-CN" altLang="en-US" sz="1050" kern="1200" dirty="0" smtClean="0"/>
                        <a:t>电阻</a:t>
                      </a:r>
                      <a:r>
                        <a:rPr lang="en-US" altLang="zh-CN" sz="1050" kern="1200" dirty="0" smtClean="0"/>
                        <a:t>(ohm)</a:t>
                      </a:r>
                      <a:endParaRPr lang="zh-CN" altLang="en-US" sz="1050" b="1" kern="1200" dirty="0">
                        <a:solidFill>
                          <a:schemeClr val="lt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algn="ctr" defTabSz="685800" rtl="0" eaLnBrk="1" fontAlgn="b" latinLnBrk="0" hangingPunct="1"/>
                      <a:r>
                        <a:rPr lang="zh-CN" altLang="en-US" sz="1050" kern="1200" dirty="0"/>
                        <a:t>关断</a:t>
                      </a:r>
                      <a:r>
                        <a:rPr lang="zh-CN" altLang="en-US" sz="1050" kern="1200" dirty="0" smtClean="0"/>
                        <a:t>电容</a:t>
                      </a:r>
                      <a:r>
                        <a:rPr lang="en-US" altLang="zh-CN" sz="1050" kern="1200" dirty="0" smtClean="0"/>
                        <a:t>(</a:t>
                      </a:r>
                      <a:r>
                        <a:rPr lang="en-US" altLang="zh-CN" sz="1050" kern="1200" dirty="0" err="1" smtClean="0"/>
                        <a:t>fF</a:t>
                      </a:r>
                      <a:r>
                        <a:rPr lang="en-US" altLang="zh-CN" sz="1050" kern="1200" dirty="0" smtClean="0"/>
                        <a:t>)</a:t>
                      </a:r>
                      <a:endParaRPr lang="zh-CN" altLang="en-US" sz="1050" b="1" kern="1200" dirty="0">
                        <a:solidFill>
                          <a:schemeClr val="lt1"/>
                        </a:solidFill>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06247381"/>
                  </a:ext>
                </a:extLst>
              </a:tr>
              <a:tr h="181693">
                <a:tc>
                  <a:txBody>
                    <a:bodyPr/>
                    <a:lstStyle/>
                    <a:p>
                      <a:pPr algn="ctr" fontAlgn="b"/>
                      <a:r>
                        <a:rPr lang="en-US" sz="1000" b="0" i="0" u="none" strike="noStrike" kern="1200" dirty="0" smtClean="0">
                          <a:solidFill>
                            <a:schemeClr val="dk1"/>
                          </a:solidFill>
                          <a:effectLst/>
                          <a:latin typeface="+mn-lt"/>
                          <a:ea typeface="+mn-ea"/>
                          <a:cs typeface="+mn-cs"/>
                        </a:rPr>
                        <a:t>1</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a:effectLst/>
                        </a:rPr>
                        <a:t>&lt;</a:t>
                      </a:r>
                      <a:r>
                        <a:rPr lang="en-US" sz="1000" u="none" strike="noStrike" kern="1200" dirty="0" smtClean="0">
                          <a:effectLst/>
                        </a:rPr>
                        <a:t>2</a:t>
                      </a:r>
                      <a:endParaRPr lang="en-US" sz="1000" b="0" i="0" u="none" strike="noStrike" kern="1200" baseline="300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a:effectLst/>
                        </a:rPr>
                        <a:t>SP4T</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smtClean="0">
                          <a:effectLst/>
                        </a:rPr>
                        <a:t>39</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000" u="none" strike="noStrike" kern="1200" dirty="0" smtClean="0">
                          <a:effectLst/>
                        </a:rPr>
                        <a:t>120</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smtClean="0">
                          <a:effectLst/>
                        </a:rPr>
                        <a:t>1</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smtClean="0">
                          <a:effectLst/>
                        </a:rPr>
                        <a:t>10</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4767617"/>
                  </a:ext>
                </a:extLst>
              </a:tr>
              <a:tr h="181693">
                <a:tc>
                  <a:txBody>
                    <a:bodyPr/>
                    <a:lstStyle/>
                    <a:p>
                      <a:pPr algn="ctr" fontAlgn="b"/>
                      <a:r>
                        <a:rPr lang="en-US" sz="1000" b="0" i="0" u="none" strike="noStrike" kern="1200" dirty="0" smtClean="0">
                          <a:solidFill>
                            <a:schemeClr val="dk1"/>
                          </a:solidFill>
                          <a:effectLst/>
                          <a:latin typeface="+mn-lt"/>
                          <a:ea typeface="+mn-ea"/>
                          <a:cs typeface="+mn-cs"/>
                        </a:rPr>
                        <a:t>2</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a:effectLst/>
                        </a:rPr>
                        <a:t>&lt;</a:t>
                      </a:r>
                      <a:r>
                        <a:rPr lang="en-US" sz="1000" u="none" strike="noStrike" kern="1200" dirty="0" smtClean="0">
                          <a:effectLst/>
                        </a:rPr>
                        <a:t>2</a:t>
                      </a:r>
                      <a:endParaRPr lang="en-US" sz="1000" b="0" i="0" u="none" strike="noStrike" kern="1200" baseline="300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a:effectLst/>
                        </a:rPr>
                        <a:t>SP4T</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smtClean="0">
                          <a:effectLst/>
                        </a:rPr>
                        <a:t>39</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000" u="none" strike="noStrike" kern="1200" dirty="0" smtClean="0">
                          <a:effectLst/>
                        </a:rPr>
                        <a:t>130</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smtClean="0">
                          <a:effectLst/>
                        </a:rPr>
                        <a:t>0.5</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000" u="none" strike="noStrike" kern="1200" dirty="0" smtClean="0">
                          <a:effectLst/>
                        </a:rPr>
                        <a:t>10</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806668"/>
                  </a:ext>
                </a:extLst>
              </a:tr>
            </a:tbl>
          </a:graphicData>
        </a:graphic>
      </p:graphicFrame>
    </p:spTree>
    <p:extLst>
      <p:ext uri="{BB962C8B-B14F-4D97-AF65-F5344CB8AC3E}">
        <p14:creationId xmlns:p14="http://schemas.microsoft.com/office/powerpoint/2010/main" val="2057430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0466" y="161926"/>
            <a:ext cx="6311901" cy="2043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zh-CN" altLang="en-US" dirty="0" smtClean="0"/>
              <a:t>声学</a:t>
            </a:r>
            <a:endParaRPr lang="en-US" altLang="zh-CN" dirty="0" smtClean="0"/>
          </a:p>
          <a:p>
            <a:pPr marL="180000"/>
            <a:r>
              <a:rPr lang="zh-CN" altLang="en-US" sz="1000" dirty="0" smtClean="0"/>
              <a:t>     </a:t>
            </a:r>
            <a:r>
              <a:rPr lang="en-US" altLang="zh-CN" sz="1100" dirty="0" smtClean="0"/>
              <a:t>AAC</a:t>
            </a:r>
            <a:r>
              <a:rPr lang="zh-CN" altLang="en-US" sz="1100" dirty="0" smtClean="0"/>
              <a:t>在微型声学领域有着</a:t>
            </a:r>
            <a:r>
              <a:rPr lang="en-US" altLang="zh-CN" sz="1100" dirty="0" smtClean="0"/>
              <a:t>20</a:t>
            </a:r>
            <a:r>
              <a:rPr lang="zh-CN" altLang="en-US" sz="1100" dirty="0" smtClean="0"/>
              <a:t>余年技术积累和调校经验，拥有超过</a:t>
            </a:r>
            <a:r>
              <a:rPr lang="en-US" altLang="zh-CN" sz="1100" dirty="0"/>
              <a:t>500</a:t>
            </a:r>
            <a:r>
              <a:rPr lang="zh-CN" altLang="en-US" sz="1100" dirty="0" smtClean="0"/>
              <a:t>人的声学</a:t>
            </a:r>
            <a:r>
              <a:rPr lang="zh-CN" altLang="en-US" sz="1100" dirty="0"/>
              <a:t>研发工程师团队，</a:t>
            </a:r>
            <a:r>
              <a:rPr lang="en-US" altLang="zh-CN" sz="1100" dirty="0"/>
              <a:t>1400</a:t>
            </a:r>
            <a:r>
              <a:rPr lang="zh-CN" altLang="en-US" sz="1100" dirty="0"/>
              <a:t>余项声学专利</a:t>
            </a:r>
            <a:r>
              <a:rPr lang="zh-CN" altLang="en-US" sz="1100" dirty="0" smtClean="0"/>
              <a:t>，全球</a:t>
            </a:r>
            <a:r>
              <a:rPr lang="zh-CN" altLang="en-US" sz="1100" dirty="0"/>
              <a:t>超过</a:t>
            </a:r>
            <a:r>
              <a:rPr lang="en-US" altLang="zh-CN" sz="1100" dirty="0"/>
              <a:t>90%</a:t>
            </a:r>
            <a:r>
              <a:rPr lang="zh-CN" altLang="en-US" sz="1100" dirty="0" smtClean="0"/>
              <a:t>的</a:t>
            </a:r>
            <a:r>
              <a:rPr lang="zh-CN" altLang="en-US" sz="1100" dirty="0"/>
              <a:t>旗舰</a:t>
            </a:r>
            <a:r>
              <a:rPr lang="zh-CN" altLang="en-US" sz="1100" dirty="0" smtClean="0"/>
              <a:t>智能</a:t>
            </a:r>
            <a:r>
              <a:rPr lang="zh-CN" altLang="en-US" sz="1100" dirty="0"/>
              <a:t>手机声学解决方案来自</a:t>
            </a:r>
            <a:r>
              <a:rPr lang="en-US" altLang="zh-CN" sz="1100" dirty="0"/>
              <a:t>AAC</a:t>
            </a:r>
            <a:r>
              <a:rPr lang="zh-CN" altLang="en-US" sz="1100" dirty="0"/>
              <a:t>，是全球领先的微型声学器件厂商。</a:t>
            </a:r>
            <a:r>
              <a:rPr lang="en-US" altLang="zh-CN" sz="1100" dirty="0" smtClean="0"/>
              <a:t>AAC</a:t>
            </a:r>
            <a:r>
              <a:rPr lang="zh-CN" altLang="en-US" sz="1100" dirty="0" smtClean="0"/>
              <a:t>利用</a:t>
            </a:r>
            <a:r>
              <a:rPr lang="zh-CN" altLang="en-US" sz="1100" dirty="0"/>
              <a:t>先进</a:t>
            </a:r>
            <a:r>
              <a:rPr lang="zh-CN" altLang="en-US" sz="1100" dirty="0" smtClean="0"/>
              <a:t>模具技术，</a:t>
            </a:r>
            <a:r>
              <a:rPr lang="zh-CN" altLang="en-US" sz="1100" dirty="0"/>
              <a:t>数字化生产技术，</a:t>
            </a:r>
            <a:r>
              <a:rPr lang="zh-CN" altLang="en-US" sz="1100" dirty="0" smtClean="0"/>
              <a:t>精密加工平台全自动化</a:t>
            </a:r>
            <a:r>
              <a:rPr lang="zh-CN" altLang="en-US" sz="1100" dirty="0"/>
              <a:t>生产</a:t>
            </a:r>
            <a:r>
              <a:rPr lang="zh-CN" altLang="en-US" sz="1100" dirty="0" smtClean="0"/>
              <a:t>，为客户提供高</a:t>
            </a:r>
            <a:r>
              <a:rPr lang="zh-CN" altLang="en-US" sz="1100" dirty="0"/>
              <a:t>一致性，高</a:t>
            </a:r>
            <a:r>
              <a:rPr lang="zh-CN" altLang="en-US" sz="1100" dirty="0" smtClean="0"/>
              <a:t>可靠性产品。</a:t>
            </a:r>
            <a:r>
              <a:rPr lang="en-US" altLang="zh-CN" sz="1100" dirty="0" smtClean="0"/>
              <a:t>AAC</a:t>
            </a:r>
            <a:r>
              <a:rPr lang="zh-CN" altLang="en-US" sz="1100" dirty="0" smtClean="0"/>
              <a:t>不断以满足客户需求为核心，推陈出新，应用</a:t>
            </a:r>
            <a:r>
              <a:rPr lang="zh-CN" altLang="en-US" sz="1100" dirty="0"/>
              <a:t>新型材料，持续</a:t>
            </a:r>
            <a:r>
              <a:rPr lang="zh-CN" altLang="en-US" sz="1100" dirty="0" smtClean="0"/>
              <a:t>开发迭代，提升</a:t>
            </a:r>
            <a:r>
              <a:rPr lang="zh-CN" altLang="en-US" sz="1100" dirty="0"/>
              <a:t>产品</a:t>
            </a:r>
            <a:r>
              <a:rPr lang="zh-CN" altLang="en-US" sz="1100" dirty="0" smtClean="0"/>
              <a:t>低频</a:t>
            </a:r>
            <a:r>
              <a:rPr lang="zh-CN" altLang="en-US" sz="1100" dirty="0"/>
              <a:t>音效</a:t>
            </a:r>
            <a:r>
              <a:rPr lang="zh-CN" altLang="en-US" sz="1100" dirty="0" smtClean="0"/>
              <a:t>，</a:t>
            </a:r>
            <a:r>
              <a:rPr lang="zh-CN" altLang="en-US" sz="1100" dirty="0"/>
              <a:t>同时具备抗疲劳，耐高温特性</a:t>
            </a:r>
            <a:r>
              <a:rPr lang="zh-CN" altLang="en-US" sz="1100" dirty="0" smtClean="0"/>
              <a:t>。</a:t>
            </a:r>
            <a:r>
              <a:rPr lang="en-US" altLang="zh-CN" sz="1100" dirty="0" smtClean="0"/>
              <a:t>AAC</a:t>
            </a:r>
            <a:r>
              <a:rPr lang="zh-CN" altLang="en-US" sz="1100" dirty="0" smtClean="0"/>
              <a:t>与</a:t>
            </a:r>
            <a:r>
              <a:rPr lang="zh-CN" altLang="en-US" sz="1100" dirty="0"/>
              <a:t>第三方芯片及算法公司深度合作</a:t>
            </a:r>
            <a:r>
              <a:rPr lang="zh-CN" altLang="en-US" sz="1100" dirty="0" smtClean="0"/>
              <a:t>，</a:t>
            </a:r>
            <a:r>
              <a:rPr lang="zh-CN" altLang="en-US" sz="1100" dirty="0"/>
              <a:t>开发</a:t>
            </a:r>
            <a:r>
              <a:rPr lang="zh-CN" altLang="en-US" sz="1100" dirty="0" smtClean="0"/>
              <a:t>用户</a:t>
            </a:r>
            <a:r>
              <a:rPr lang="zh-CN" altLang="en-US" sz="1100" dirty="0"/>
              <a:t>体验提升</a:t>
            </a:r>
            <a:r>
              <a:rPr lang="zh-CN" altLang="en-US" sz="1100" dirty="0" smtClean="0"/>
              <a:t>方案，充分</a:t>
            </a:r>
            <a:r>
              <a:rPr lang="zh-CN" altLang="en-US" sz="1100" dirty="0"/>
              <a:t>挖掘最佳的整体声学性能</a:t>
            </a:r>
            <a:r>
              <a:rPr lang="zh-CN" altLang="en-US" sz="1100" dirty="0" smtClean="0"/>
              <a:t>，从而达到</a:t>
            </a:r>
            <a:r>
              <a:rPr lang="en-US" altLang="zh-CN" sz="1100" dirty="0" smtClean="0"/>
              <a:t>Mini-</a:t>
            </a:r>
            <a:r>
              <a:rPr lang="en-US" altLang="zh-CN" sz="1100" dirty="0" err="1" smtClean="0"/>
              <a:t>HiFi</a:t>
            </a:r>
            <a:r>
              <a:rPr lang="zh-CN" altLang="en-US" sz="1100" dirty="0" smtClean="0"/>
              <a:t>级</a:t>
            </a:r>
            <a:r>
              <a:rPr lang="zh-CN" altLang="en-US" sz="1100" dirty="0"/>
              <a:t>音效</a:t>
            </a:r>
            <a:r>
              <a:rPr lang="zh-CN" altLang="en-US" sz="1100" dirty="0" smtClean="0"/>
              <a:t>。主要</a:t>
            </a:r>
            <a:r>
              <a:rPr lang="zh-CN" altLang="en-US" sz="1100" dirty="0"/>
              <a:t>产品包括</a:t>
            </a:r>
            <a:r>
              <a:rPr lang="zh-CN" altLang="en-US" sz="1100" dirty="0" smtClean="0"/>
              <a:t>扬声器、受话器</a:t>
            </a:r>
            <a:r>
              <a:rPr lang="zh-CN" altLang="en-US" sz="1100" dirty="0"/>
              <a:t>、二合一扬声器</a:t>
            </a:r>
            <a:r>
              <a:rPr lang="en-US" altLang="zh-CN" sz="1100" dirty="0"/>
              <a:t>/</a:t>
            </a:r>
            <a:r>
              <a:rPr lang="zh-CN" altLang="en-US" sz="1100" dirty="0" smtClean="0"/>
              <a:t>受话器、中型扬声器，耳机芯及声学模组，可应用于智能手机，智能音箱，智能手表，</a:t>
            </a:r>
            <a:r>
              <a:rPr lang="en-US" altLang="zh-CN" sz="1100" dirty="0" smtClean="0"/>
              <a:t>TWS</a:t>
            </a:r>
            <a:r>
              <a:rPr lang="zh-CN" altLang="en-US" sz="1100" dirty="0" smtClean="0"/>
              <a:t>耳机，车载</a:t>
            </a:r>
            <a:r>
              <a:rPr lang="zh-CN" altLang="en-US" sz="1100" dirty="0"/>
              <a:t>声学</a:t>
            </a:r>
            <a:r>
              <a:rPr lang="zh-CN" altLang="en-US" sz="1100" dirty="0" smtClean="0"/>
              <a:t>等领域。</a:t>
            </a:r>
            <a:endParaRPr lang="en-US" altLang="zh-CN" sz="1100" dirty="0" smtClean="0"/>
          </a:p>
          <a:p>
            <a:pPr marL="180000"/>
            <a:r>
              <a:rPr lang="zh-CN" altLang="en-US" sz="1100" dirty="0"/>
              <a:t> </a:t>
            </a:r>
            <a:r>
              <a:rPr lang="zh-CN" altLang="en-US" sz="1100" dirty="0" smtClean="0"/>
              <a:t>   相关</a:t>
            </a:r>
            <a:r>
              <a:rPr lang="zh-CN" altLang="en-US" sz="1100" dirty="0"/>
              <a:t>产品均可根据客户需求，进行定制化设计及生产</a:t>
            </a:r>
            <a:r>
              <a:rPr lang="zh-CN" altLang="en-US" sz="1100" dirty="0" smtClean="0"/>
              <a:t>。</a:t>
            </a:r>
            <a:endParaRPr lang="en-US" altLang="zh-CN" sz="1200" dirty="0" smtClean="0"/>
          </a:p>
        </p:txBody>
      </p:sp>
    </p:spTree>
    <p:extLst>
      <p:ext uri="{BB962C8B-B14F-4D97-AF65-F5344CB8AC3E}">
        <p14:creationId xmlns:p14="http://schemas.microsoft.com/office/powerpoint/2010/main" val="17061839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表格 25"/>
          <p:cNvGraphicFramePr>
            <a:graphicFrameLocks noGrp="1"/>
          </p:cNvGraphicFramePr>
          <p:nvPr>
            <p:extLst>
              <p:ext uri="{D42A27DB-BD31-4B8C-83A1-F6EECF244321}">
                <p14:modId xmlns:p14="http://schemas.microsoft.com/office/powerpoint/2010/main" val="4135087666"/>
              </p:ext>
            </p:extLst>
          </p:nvPr>
        </p:nvGraphicFramePr>
        <p:xfrm>
          <a:off x="286871" y="2083915"/>
          <a:ext cx="6361577" cy="3325603"/>
        </p:xfrm>
        <a:graphic>
          <a:graphicData uri="http://schemas.openxmlformats.org/drawingml/2006/table">
            <a:tbl>
              <a:tblPr firstRow="1" bandRow="1">
                <a:tableStyleId>{073A0DAA-6AF3-43AB-8588-CEC1D06C72B9}</a:tableStyleId>
              </a:tblPr>
              <a:tblGrid>
                <a:gridCol w="741829">
                  <a:extLst>
                    <a:ext uri="{9D8B030D-6E8A-4147-A177-3AD203B41FA5}">
                      <a16:colId xmlns:a16="http://schemas.microsoft.com/office/drawing/2014/main" val="78568990"/>
                    </a:ext>
                  </a:extLst>
                </a:gridCol>
                <a:gridCol w="739140">
                  <a:extLst>
                    <a:ext uri="{9D8B030D-6E8A-4147-A177-3AD203B41FA5}">
                      <a16:colId xmlns:a16="http://schemas.microsoft.com/office/drawing/2014/main" val="1433696459"/>
                    </a:ext>
                  </a:extLst>
                </a:gridCol>
                <a:gridCol w="662940">
                  <a:extLst>
                    <a:ext uri="{9D8B030D-6E8A-4147-A177-3AD203B41FA5}">
                      <a16:colId xmlns:a16="http://schemas.microsoft.com/office/drawing/2014/main" val="1359720914"/>
                    </a:ext>
                  </a:extLst>
                </a:gridCol>
                <a:gridCol w="838200">
                  <a:extLst>
                    <a:ext uri="{9D8B030D-6E8A-4147-A177-3AD203B41FA5}">
                      <a16:colId xmlns:a16="http://schemas.microsoft.com/office/drawing/2014/main" val="3925017228"/>
                    </a:ext>
                  </a:extLst>
                </a:gridCol>
                <a:gridCol w="693420">
                  <a:extLst>
                    <a:ext uri="{9D8B030D-6E8A-4147-A177-3AD203B41FA5}">
                      <a16:colId xmlns:a16="http://schemas.microsoft.com/office/drawing/2014/main" val="3132023214"/>
                    </a:ext>
                  </a:extLst>
                </a:gridCol>
                <a:gridCol w="556260">
                  <a:extLst>
                    <a:ext uri="{9D8B030D-6E8A-4147-A177-3AD203B41FA5}">
                      <a16:colId xmlns:a16="http://schemas.microsoft.com/office/drawing/2014/main" val="1135834907"/>
                    </a:ext>
                  </a:extLst>
                </a:gridCol>
                <a:gridCol w="541020">
                  <a:extLst>
                    <a:ext uri="{9D8B030D-6E8A-4147-A177-3AD203B41FA5}">
                      <a16:colId xmlns:a16="http://schemas.microsoft.com/office/drawing/2014/main" val="2762155858"/>
                    </a:ext>
                  </a:extLst>
                </a:gridCol>
                <a:gridCol w="716280">
                  <a:extLst>
                    <a:ext uri="{9D8B030D-6E8A-4147-A177-3AD203B41FA5}">
                      <a16:colId xmlns:a16="http://schemas.microsoft.com/office/drawing/2014/main" val="3729390560"/>
                    </a:ext>
                  </a:extLst>
                </a:gridCol>
                <a:gridCol w="872488">
                  <a:extLst>
                    <a:ext uri="{9D8B030D-6E8A-4147-A177-3AD203B41FA5}">
                      <a16:colId xmlns:a16="http://schemas.microsoft.com/office/drawing/2014/main" val="236113932"/>
                    </a:ext>
                  </a:extLst>
                </a:gridCol>
              </a:tblGrid>
              <a:tr h="220826">
                <a:tc rowSpan="2">
                  <a:txBody>
                    <a:bodyPr/>
                    <a:lstStyle/>
                    <a:p>
                      <a:pPr marL="0" algn="ctr" defTabSz="685800" rtl="0" eaLnBrk="1" fontAlgn="b" latinLnBrk="0" hangingPunct="1"/>
                      <a:r>
                        <a:rPr lang="en-US" altLang="zh-CN" sz="1050" u="none" strike="noStrike" kern="1200" dirty="0" smtClean="0">
                          <a:effectLst/>
                        </a:rPr>
                        <a:t>SLS</a:t>
                      </a:r>
                      <a:r>
                        <a:rPr lang="zh-CN" altLang="en-US" sz="1050" u="none" strike="noStrike" kern="1200" dirty="0" smtClean="0">
                          <a:effectLst/>
                        </a:rPr>
                        <a:t>系列</a:t>
                      </a:r>
                      <a:endParaRPr lang="zh-CN" altLang="en-US" sz="1050" u="none" strike="noStrike" kern="1200" dirty="0">
                        <a:effectLs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marL="0" algn="l" defTabSz="685800" rtl="0" eaLnBrk="1" fontAlgn="b" latinLnBrk="0" hangingPunct="1"/>
                      <a:r>
                        <a:rPr lang="zh-CN" altLang="en-US" sz="1050" u="none" strike="noStrike" kern="1200" dirty="0">
                          <a:effectLst/>
                        </a:rPr>
                        <a:t>尺寸</a:t>
                      </a:r>
                      <a:r>
                        <a:rPr lang="en-US" altLang="zh-CN" sz="1050" u="none" strike="noStrike" kern="1200" dirty="0">
                          <a:effectLst/>
                        </a:rPr>
                        <a:t>(</a:t>
                      </a:r>
                      <a:r>
                        <a:rPr lang="en-US" sz="1050" u="none" strike="noStrike" kern="1200" dirty="0">
                          <a:effectLst/>
                        </a:rPr>
                        <a:t>mm</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gridSpan="2">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F0</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gridSpan="2">
                  <a:txBody>
                    <a:bodyPr/>
                    <a:lstStyle/>
                    <a:p>
                      <a:pPr marL="0" algn="ctr" defTabSz="685800" rtl="0" eaLnBrk="1" fontAlgn="b" latinLnBrk="0" hangingPunct="1"/>
                      <a:r>
                        <a:rPr lang="zh-CN" altLang="en-US" sz="1050" u="none" strike="noStrike" kern="1200" dirty="0">
                          <a:effectLst/>
                        </a:rPr>
                        <a:t>灵敏度</a:t>
                      </a:r>
                      <a:r>
                        <a:rPr lang="en-US" altLang="zh-CN" sz="1050" u="none" strike="noStrike" kern="1200" dirty="0">
                          <a:effectLst/>
                        </a:rPr>
                        <a:t>(</a:t>
                      </a:r>
                      <a:r>
                        <a:rPr lang="en-US" sz="1050" u="none" strike="noStrike" kern="1200" dirty="0">
                          <a:effectLst/>
                        </a:rPr>
                        <a:t>dB</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rowSpan="2">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THD</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algn="l" fontAlgn="b"/>
                      <a:r>
                        <a:rPr lang="zh-CN" altLang="en-US" sz="1050" u="none" strike="noStrike" dirty="0" smtClean="0">
                          <a:effectLst/>
                        </a:rPr>
                        <a:t>额定功率</a:t>
                      </a:r>
                      <a:r>
                        <a:rPr lang="en-US" altLang="zh-CN" sz="1050" u="none" strike="noStrike" dirty="0" smtClean="0">
                          <a:effectLst/>
                        </a:rPr>
                        <a:t>(w)</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algn="l" fontAlgn="b"/>
                      <a:r>
                        <a:rPr lang="zh-CN" altLang="en-US" sz="1050" u="none" strike="noStrike" dirty="0" smtClean="0">
                          <a:effectLst/>
                        </a:rPr>
                        <a:t>交流电阻</a:t>
                      </a:r>
                      <a:r>
                        <a:rPr lang="en-US" altLang="zh-CN" sz="1050" u="none" strike="noStrike" dirty="0" smtClean="0">
                          <a:effectLst/>
                        </a:rPr>
                        <a:t>(Ω)</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06247381"/>
                  </a:ext>
                </a:extLst>
              </a:tr>
              <a:tr h="249555">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b" latinLnBrk="0" hangingPunct="1"/>
                      <a:r>
                        <a:rPr lang="zh-CN" altLang="en-US" sz="1050" b="1" u="none" strike="noStrike" kern="1200" dirty="0" smtClean="0">
                          <a:solidFill>
                            <a:schemeClr val="lt1"/>
                          </a:solidFill>
                          <a:effectLst/>
                          <a:latin typeface="+mn-lt"/>
                          <a:ea typeface="+mn-ea"/>
                          <a:cs typeface="+mn-cs"/>
                        </a:rPr>
                        <a:t>大小（</a:t>
                      </a:r>
                      <a:r>
                        <a:rPr lang="en-US" altLang="zh-CN" sz="1050" b="1" u="none" strike="noStrike" kern="1200" dirty="0" smtClean="0">
                          <a:solidFill>
                            <a:schemeClr val="lt1"/>
                          </a:solidFill>
                          <a:effectLst/>
                          <a:latin typeface="+mn-lt"/>
                          <a:ea typeface="+mn-ea"/>
                          <a:cs typeface="+mn-cs"/>
                        </a:rPr>
                        <a:t>Hz</a:t>
                      </a:r>
                      <a:r>
                        <a:rPr lang="zh-CN" altLang="en-US" sz="1050" b="1" u="none" strike="noStrike" kern="1200" dirty="0" smtClean="0">
                          <a:solidFill>
                            <a:schemeClr val="lt1"/>
                          </a:solidFill>
                          <a:effectLst/>
                          <a:latin typeface="+mn-lt"/>
                          <a:ea typeface="+mn-ea"/>
                          <a:cs typeface="+mn-cs"/>
                        </a:rPr>
                        <a:t>）</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b="1" u="none" strike="noStrike" kern="1200" dirty="0" smtClean="0">
                          <a:solidFill>
                            <a:schemeClr val="lt1"/>
                          </a:solidFill>
                          <a:effectLst/>
                          <a:latin typeface="+mn-lt"/>
                          <a:ea typeface="+mn-ea"/>
                          <a:cs typeface="+mn-cs"/>
                        </a:rPr>
                        <a:t>适配腔体</a:t>
                      </a:r>
                      <a:r>
                        <a:rPr lang="en-US" altLang="zh-CN" sz="1050" b="1" u="none" strike="noStrike" kern="1200" dirty="0" smtClean="0">
                          <a:solidFill>
                            <a:schemeClr val="lt1"/>
                          </a:solidFill>
                          <a:effectLst/>
                          <a:latin typeface="+mn-lt"/>
                          <a:ea typeface="+mn-ea"/>
                          <a:cs typeface="+mn-cs"/>
                        </a:rPr>
                        <a:t>(cc)</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500H</a:t>
                      </a:r>
                      <a:r>
                        <a:rPr lang="en-US" altLang="zh-CN" sz="1050" b="1" u="none" strike="noStrike" kern="1200" dirty="0" smtClean="0">
                          <a:solidFill>
                            <a:schemeClr val="lt1"/>
                          </a:solidFill>
                          <a:effectLst/>
                          <a:latin typeface="+mn-lt"/>
                          <a:ea typeface="+mn-ea"/>
                          <a:cs typeface="+mn-cs"/>
                        </a:rPr>
                        <a:t>z</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2KHz</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335226405"/>
                  </a:ext>
                </a:extLst>
              </a:tr>
              <a:tr h="198166">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a:t>
                      </a: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sz="1000" u="none" strike="noStrike" dirty="0">
                          <a:effectLst/>
                        </a:rPr>
                        <a:t>12x17x2.45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sz="1000" u="none" strike="noStrike" dirty="0" smtClean="0">
                          <a:effectLst/>
                        </a:rPr>
                        <a:t>880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0.7</a:t>
                      </a:r>
                      <a:endParaRPr 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94.6</a:t>
                      </a:r>
                      <a:endParaRPr lang="en-US" altLang="zh-CN"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610746390"/>
                  </a:ext>
                </a:extLst>
              </a:tr>
              <a:tr h="198166">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9525" marR="9525" marT="9525" marB="0" anchor="b"/>
                </a:tc>
                <a:tc>
                  <a:txBody>
                    <a:bodyPr/>
                    <a:lstStyle/>
                    <a:p>
                      <a:pPr algn="l" fontAlgn="b"/>
                      <a:r>
                        <a:rPr lang="en-US" sz="1000" u="none" strike="noStrike" dirty="0">
                          <a:effectLst/>
                        </a:rPr>
                        <a:t>12x17x2.35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800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93.5</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dirty="0">
                          <a:effectLst/>
                        </a:rPr>
                        <a:t>20%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535943184"/>
                  </a:ext>
                </a:extLst>
              </a:tr>
              <a:tr h="18306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9525" marR="9525" marT="9525" marB="0" anchor="b"/>
                </a:tc>
                <a:tc>
                  <a:txBody>
                    <a:bodyPr/>
                    <a:lstStyle/>
                    <a:p>
                      <a:pPr algn="l" fontAlgn="b"/>
                      <a:r>
                        <a:rPr lang="en-US" sz="1000" u="none" strike="noStrike" dirty="0">
                          <a:effectLst/>
                        </a:rPr>
                        <a:t>12x17x2.35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920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zh-CN" altLang="en-US" sz="1000" u="none" strike="noStrike" kern="1200" dirty="0">
                          <a:solidFill>
                            <a:schemeClr val="dk1"/>
                          </a:solidFill>
                          <a:effectLst/>
                          <a:latin typeface="+mn-lt"/>
                          <a:ea typeface="+mn-ea"/>
                          <a:cs typeface="+mn-cs"/>
                        </a:rPr>
                        <a:t>　</a:t>
                      </a:r>
                    </a:p>
                  </a:txBody>
                  <a:tcPr marL="9525" marR="9525" marT="9525" marB="0" anchor="b"/>
                </a:tc>
                <a:tc>
                  <a:txBody>
                    <a:bodyPr/>
                    <a:lstStyle/>
                    <a:p>
                      <a:pPr marL="0" algn="l" defTabSz="685800" rtl="0" eaLnBrk="1" fontAlgn="b" latinLnBrk="0" hangingPunct="1"/>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zh-CN" altLang="en-US" sz="1000" u="none" strike="noStrike">
                          <a:effectLst/>
                        </a:rPr>
                        <a:t>　</a:t>
                      </a:r>
                      <a:endParaRPr lang="zh-CN" altLang="en-US" sz="1000" b="0" i="0" u="none" strike="noStrike">
                        <a:solidFill>
                          <a:srgbClr val="FF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FF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2005110859"/>
                  </a:ext>
                </a:extLst>
              </a:tr>
              <a:tr h="18306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9525" marR="9525" marT="9525" marB="0" anchor="b"/>
                </a:tc>
                <a:tc>
                  <a:txBody>
                    <a:bodyPr/>
                    <a:lstStyle/>
                    <a:p>
                      <a:pPr algn="l" fontAlgn="b"/>
                      <a:r>
                        <a:rPr lang="en-US" sz="1000" u="none" strike="noStrike" dirty="0" smtClean="0">
                          <a:effectLst/>
                        </a:rPr>
                        <a:t>12x17x3.00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980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0.9</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98</a:t>
                      </a:r>
                    </a:p>
                  </a:txBody>
                  <a:tcPr marL="9525" marR="9525" marT="9525" marB="0" anchor="b"/>
                </a:tc>
                <a:tc>
                  <a:txBody>
                    <a:bodyPr/>
                    <a:lstStyle/>
                    <a:p>
                      <a:pPr algn="l" fontAlgn="b"/>
                      <a:r>
                        <a:rPr lang="en-US" altLang="zh-CN" sz="1000" u="none" strike="noStrike">
                          <a:effectLst/>
                        </a:rPr>
                        <a:t>20%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649855822"/>
                  </a:ext>
                </a:extLst>
              </a:tr>
              <a:tr h="156154">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9525" marR="9525" marT="9525" marB="0" anchor="b"/>
                </a:tc>
                <a:tc>
                  <a:txBody>
                    <a:bodyPr/>
                    <a:lstStyle/>
                    <a:p>
                      <a:pPr algn="l" fontAlgn="b"/>
                      <a:r>
                        <a:rPr lang="en-US" sz="1000" u="none" strike="noStrike" dirty="0">
                          <a:effectLst/>
                        </a:rPr>
                        <a:t>12x17x2.35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845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0.8</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90.5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94</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a:effectLst/>
                        </a:rPr>
                        <a:t>15%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96556429"/>
                  </a:ext>
                </a:extLst>
              </a:tr>
              <a:tr h="20955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9525" marR="9525" marT="9525" marB="0" anchor="b"/>
                </a:tc>
                <a:tc>
                  <a:txBody>
                    <a:bodyPr/>
                    <a:lstStyle/>
                    <a:p>
                      <a:pPr algn="l" fontAlgn="b"/>
                      <a:r>
                        <a:rPr lang="en-US" sz="1000" u="none" strike="noStrike" dirty="0">
                          <a:effectLst/>
                        </a:rPr>
                        <a:t>12x16x2.5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970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0.65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89</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95.5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a:effectLst/>
                        </a:rPr>
                        <a:t>25%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1.2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203052815"/>
                  </a:ext>
                </a:extLst>
              </a:tr>
              <a:tr h="18306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7</a:t>
                      </a:r>
                    </a:p>
                  </a:txBody>
                  <a:tcPr marL="9525" marR="9525" marT="9525" marB="0" anchor="b"/>
                </a:tc>
                <a:tc>
                  <a:txBody>
                    <a:bodyPr/>
                    <a:lstStyle/>
                    <a:p>
                      <a:pPr algn="l" fontAlgn="b"/>
                      <a:r>
                        <a:rPr lang="en-US" sz="1000" u="none" strike="noStrike" dirty="0">
                          <a:effectLst/>
                        </a:rPr>
                        <a:t>12x16x2.55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890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85.5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96</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a:effectLst/>
                        </a:rPr>
                        <a:t>25%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450850375"/>
                  </a:ext>
                </a:extLst>
              </a:tr>
              <a:tr h="179148">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8</a:t>
                      </a:r>
                    </a:p>
                  </a:txBody>
                  <a:tcPr marL="9525" marR="9525" marT="9525" marB="0" anchor="b"/>
                </a:tc>
                <a:tc>
                  <a:txBody>
                    <a:bodyPr/>
                    <a:lstStyle/>
                    <a:p>
                      <a:pPr algn="l" fontAlgn="b"/>
                      <a:r>
                        <a:rPr lang="en-US" sz="1000" u="none" strike="noStrike" dirty="0">
                          <a:effectLst/>
                        </a:rPr>
                        <a:t>12x16x2.4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810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endParaRPr lang="zh-CN" altLang="en-US"/>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94</a:t>
                      </a:r>
                    </a:p>
                  </a:txBody>
                  <a:tcPr marL="9525" marR="9525" marT="9525" marB="0" anchor="b"/>
                </a:tc>
                <a:tc>
                  <a:txBody>
                    <a:bodyPr/>
                    <a:lstStyle/>
                    <a:p>
                      <a:pPr algn="l" fontAlgn="b"/>
                      <a:r>
                        <a:rPr lang="en-US" altLang="zh-CN" sz="1000" u="none" strike="noStrike">
                          <a:effectLst/>
                        </a:rPr>
                        <a:t>27%</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91948221"/>
                  </a:ext>
                </a:extLst>
              </a:tr>
              <a:tr h="18306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9</a:t>
                      </a:r>
                    </a:p>
                  </a:txBody>
                  <a:tcPr marL="9525" marR="9525" marT="9525" marB="0" anchor="b"/>
                </a:tc>
                <a:tc>
                  <a:txBody>
                    <a:bodyPr/>
                    <a:lstStyle/>
                    <a:p>
                      <a:pPr algn="l" fontAlgn="b"/>
                      <a:r>
                        <a:rPr lang="en-US" sz="1000" u="none" strike="noStrike" dirty="0">
                          <a:solidFill>
                            <a:schemeClr val="tx1"/>
                          </a:solidFill>
                          <a:effectLst/>
                        </a:rPr>
                        <a:t>12x16x2.4</a:t>
                      </a:r>
                      <a:endParaRPr 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solidFill>
                            <a:schemeClr val="tx1"/>
                          </a:solidFill>
                          <a:effectLst/>
                        </a:rPr>
                        <a:t>750</a:t>
                      </a:r>
                      <a:endParaRPr lang="en-US"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tx1"/>
                          </a:solidFill>
                          <a:effectLst/>
                          <a:latin typeface="+mn-lt"/>
                          <a:ea typeface="+mn-ea"/>
                          <a:cs typeface="+mn-cs"/>
                        </a:rPr>
                        <a:t>0.8</a:t>
                      </a:r>
                      <a:endParaRPr lang="en-US" sz="1000" u="none" strike="noStrike" kern="1200" dirty="0">
                        <a:solidFill>
                          <a:schemeClr val="tx1"/>
                        </a:solidFill>
                        <a:effectLst/>
                        <a:latin typeface="+mn-lt"/>
                        <a:ea typeface="+mn-ea"/>
                        <a:cs typeface="+mn-cs"/>
                      </a:endParaRPr>
                    </a:p>
                  </a:txBody>
                  <a:tcPr marL="9525" marR="9525" marT="9525" marB="0" anchor="b"/>
                </a:tc>
                <a:tc>
                  <a:txBody>
                    <a:bodyPr/>
                    <a:lstStyle/>
                    <a:p>
                      <a:endParaRPr lang="zh-CN" altLang="en-US" dirty="0">
                        <a:solidFill>
                          <a:schemeClr val="tx1"/>
                        </a:solidFill>
                      </a:endParaRPr>
                    </a:p>
                  </a:txBody>
                  <a:tcPr marL="9525" marR="9525" marT="9525" marB="0" anchor="b"/>
                </a:tc>
                <a:tc>
                  <a:txBody>
                    <a:bodyPr/>
                    <a:lstStyle/>
                    <a:p>
                      <a:pPr marL="0" algn="l" defTabSz="685800" rtl="0" eaLnBrk="1" fontAlgn="b" latinLnBrk="0" hangingPunct="1"/>
                      <a:r>
                        <a:rPr lang="en-US" altLang="zh-CN" sz="1000" u="none" strike="noStrike" kern="1200" dirty="0">
                          <a:solidFill>
                            <a:schemeClr val="tx1"/>
                          </a:solidFill>
                          <a:effectLst/>
                          <a:latin typeface="+mn-lt"/>
                          <a:ea typeface="+mn-ea"/>
                          <a:cs typeface="+mn-cs"/>
                        </a:rPr>
                        <a:t>94.5</a:t>
                      </a:r>
                    </a:p>
                  </a:txBody>
                  <a:tcPr marL="9525" marR="9525" marT="9525" marB="0" anchor="b"/>
                </a:tc>
                <a:tc>
                  <a:txBody>
                    <a:bodyPr/>
                    <a:lstStyle/>
                    <a:p>
                      <a:pPr algn="l" fontAlgn="b"/>
                      <a:r>
                        <a:rPr lang="en-US" altLang="zh-CN" sz="1000" u="none" strike="noStrike" dirty="0">
                          <a:solidFill>
                            <a:schemeClr val="tx1"/>
                          </a:solidFill>
                          <a:effectLst/>
                        </a:rPr>
                        <a:t>20%</a:t>
                      </a:r>
                      <a:endParaRPr lang="en-US" altLang="zh-CN"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solidFill>
                            <a:schemeClr val="tx1"/>
                          </a:solidFill>
                          <a:effectLst/>
                        </a:rPr>
                        <a:t>1</a:t>
                      </a:r>
                      <a:endParaRPr lang="en-US" altLang="zh-CN"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solidFill>
                            <a:schemeClr val="tx1"/>
                          </a:solidFill>
                          <a:effectLst/>
                        </a:rPr>
                        <a:t>8</a:t>
                      </a:r>
                      <a:endParaRPr lang="en-US" altLang="zh-CN" sz="1000" b="0" i="0" u="none" strike="noStrike" dirty="0">
                        <a:solidFill>
                          <a:schemeClr val="tx1"/>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2449356226"/>
                  </a:ext>
                </a:extLst>
              </a:tr>
              <a:tr h="18306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10</a:t>
                      </a:r>
                    </a:p>
                  </a:txBody>
                  <a:tcPr marL="9525" marR="9525" marT="9525" marB="0" anchor="b"/>
                </a:tc>
                <a:tc>
                  <a:txBody>
                    <a:bodyPr/>
                    <a:lstStyle/>
                    <a:p>
                      <a:pPr algn="l" fontAlgn="b"/>
                      <a:r>
                        <a:rPr lang="en-US" sz="1000" u="none" strike="noStrike" dirty="0">
                          <a:effectLst/>
                        </a:rPr>
                        <a:t>12x16x2.5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620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1.2</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94</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96</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a:effectLst/>
                        </a:rPr>
                        <a:t>35%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6.5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176704704"/>
                  </a:ext>
                </a:extLst>
              </a:tr>
              <a:tr h="16728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11</a:t>
                      </a:r>
                    </a:p>
                  </a:txBody>
                  <a:tcPr marL="9525" marR="9525" marT="9525" marB="0" anchor="b"/>
                </a:tc>
                <a:tc>
                  <a:txBody>
                    <a:bodyPr/>
                    <a:lstStyle/>
                    <a:p>
                      <a:pPr algn="l" fontAlgn="b"/>
                      <a:r>
                        <a:rPr lang="en-US" sz="1000" u="none" strike="noStrike" dirty="0">
                          <a:effectLst/>
                        </a:rPr>
                        <a:t>12x16x2.55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700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8</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a:effectLst/>
                        </a:rPr>
                        <a:t>30%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0.5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019481669"/>
                  </a:ext>
                </a:extLst>
              </a:tr>
              <a:tr h="18306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12</a:t>
                      </a:r>
                    </a:p>
                  </a:txBody>
                  <a:tcPr marL="9525" marR="9525" marT="9525" marB="0" anchor="b"/>
                </a:tc>
                <a:tc>
                  <a:txBody>
                    <a:bodyPr/>
                    <a:lstStyle/>
                    <a:p>
                      <a:pPr algn="l" fontAlgn="b"/>
                      <a:r>
                        <a:rPr lang="en-US" sz="1000" u="none" strike="noStrike" dirty="0">
                          <a:effectLst/>
                        </a:rPr>
                        <a:t>11x16x2.35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840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0.8</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94.5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a:effectLst/>
                        </a:rPr>
                        <a:t>25%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982090067"/>
                  </a:ext>
                </a:extLst>
              </a:tr>
              <a:tr h="18306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13</a:t>
                      </a:r>
                    </a:p>
                  </a:txBody>
                  <a:tcPr marL="9525" marR="9525" marT="9525" marB="0" anchor="b"/>
                </a:tc>
                <a:tc>
                  <a:txBody>
                    <a:bodyPr/>
                    <a:lstStyle/>
                    <a:p>
                      <a:pPr algn="l" fontAlgn="b"/>
                      <a:r>
                        <a:rPr lang="en-US" sz="1000" u="none" strike="noStrike" dirty="0">
                          <a:effectLst/>
                        </a:rPr>
                        <a:t>11x15x2.5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870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0.7</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84</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94</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a:effectLst/>
                        </a:rPr>
                        <a:t>18%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260511953"/>
                  </a:ext>
                </a:extLst>
              </a:tr>
              <a:tr h="18306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14</a:t>
                      </a:r>
                    </a:p>
                  </a:txBody>
                  <a:tcPr marL="9525" marR="9525" marT="9525" marB="0" anchor="b"/>
                </a:tc>
                <a:tc>
                  <a:txBody>
                    <a:bodyPr/>
                    <a:lstStyle/>
                    <a:p>
                      <a:pPr algn="l" fontAlgn="b"/>
                      <a:r>
                        <a:rPr lang="en-US" sz="1000" u="none" strike="noStrike" dirty="0">
                          <a:effectLst/>
                        </a:rPr>
                        <a:t>10x16x2.3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altLang="zh-CN" sz="1000" u="none" strike="noStrike" kern="1200" dirty="0" smtClean="0">
                          <a:solidFill>
                            <a:schemeClr val="dk1"/>
                          </a:solidFill>
                          <a:effectLst/>
                          <a:latin typeface="+mn-lt"/>
                          <a:ea typeface="+mn-ea"/>
                          <a:cs typeface="+mn-cs"/>
                        </a:rPr>
                        <a:t>95</a:t>
                      </a:r>
                    </a:p>
                  </a:txBody>
                  <a:tcPr marL="9525" marR="9525" marT="9525" marB="0" anchor="b"/>
                </a:tc>
                <a:tc>
                  <a:txBody>
                    <a:bodyPr/>
                    <a:lstStyle/>
                    <a:p>
                      <a:pPr algn="l" fontAlgn="b"/>
                      <a:r>
                        <a:rPr lang="en-US" altLang="zh-CN" sz="1000" u="none" strike="noStrike">
                          <a:effectLst/>
                        </a:rPr>
                        <a:t>20%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780992612"/>
                  </a:ext>
                </a:extLst>
              </a:tr>
              <a:tr h="183060">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15</a:t>
                      </a:r>
                    </a:p>
                  </a:txBody>
                  <a:tcPr marL="9525" marR="9525" marT="9525" marB="0" anchor="b"/>
                </a:tc>
                <a:tc>
                  <a:txBody>
                    <a:bodyPr/>
                    <a:lstStyle/>
                    <a:p>
                      <a:pPr algn="l" fontAlgn="b"/>
                      <a:r>
                        <a:rPr lang="en-US" sz="1000" u="none" strike="noStrike" dirty="0">
                          <a:effectLst/>
                        </a:rPr>
                        <a:t>8x15x</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900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93.5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a:effectLst/>
                        </a:rPr>
                        <a:t>30%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526143819"/>
                  </a:ext>
                </a:extLst>
              </a:tr>
            </a:tbl>
          </a:graphicData>
        </a:graphic>
      </p:graphicFrame>
      <p:cxnSp>
        <p:nvCxnSpPr>
          <p:cNvPr id="14" name="直接连接符 13"/>
          <p:cNvCxnSpPr/>
          <p:nvPr/>
        </p:nvCxnSpPr>
        <p:spPr>
          <a:xfrm>
            <a:off x="286871" y="398874"/>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1466848" y="533342"/>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8" name="任意多边形 17"/>
          <p:cNvSpPr/>
          <p:nvPr/>
        </p:nvSpPr>
        <p:spPr>
          <a:xfrm flipV="1">
            <a:off x="286871" y="533342"/>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框 19"/>
          <p:cNvSpPr txBox="1"/>
          <p:nvPr/>
        </p:nvSpPr>
        <p:spPr>
          <a:xfrm>
            <a:off x="1815884" y="568621"/>
            <a:ext cx="4840579" cy="1115690"/>
          </a:xfrm>
          <a:prstGeom prst="rect">
            <a:avLst/>
          </a:prstGeom>
          <a:noFill/>
        </p:spPr>
        <p:txBody>
          <a:bodyPr wrap="square" rtlCol="0">
            <a:spAutoFit/>
          </a:bodyPr>
          <a:lstStyle/>
          <a:p>
            <a:pPr lvl="0"/>
            <a:r>
              <a:rPr lang="zh-CN" altLang="en-US" sz="1400" b="1" dirty="0">
                <a:solidFill>
                  <a:srgbClr val="5B9BD5">
                    <a:lumMod val="50000"/>
                  </a:srgbClr>
                </a:solidFill>
              </a:rPr>
              <a:t>微型扬声器</a:t>
            </a:r>
          </a:p>
          <a:p>
            <a:pPr lvl="0"/>
            <a:r>
              <a:rPr lang="en-US" altLang="zh-CN" sz="1050" dirty="0" smtClean="0"/>
              <a:t>AAC</a:t>
            </a:r>
            <a:r>
              <a:rPr lang="zh-CN" altLang="en-US" sz="1050" dirty="0" smtClean="0"/>
              <a:t>自主研发的超线性（</a:t>
            </a:r>
            <a:r>
              <a:rPr lang="en-US" altLang="zh-CN" sz="1050" dirty="0" smtClean="0"/>
              <a:t>SLS</a:t>
            </a:r>
            <a:r>
              <a:rPr lang="zh-CN" altLang="en-US" sz="1050" dirty="0" smtClean="0"/>
              <a:t>）系列产品</a:t>
            </a:r>
            <a:r>
              <a:rPr lang="zh-CN" altLang="en-US" sz="1050" dirty="0"/>
              <a:t>振幅更大、频带更宽，中低频效果获得大幅</a:t>
            </a:r>
            <a:r>
              <a:rPr lang="zh-CN" altLang="en-US" sz="1050" dirty="0" smtClean="0"/>
              <a:t>提升，同时能够抑制</a:t>
            </a:r>
            <a:r>
              <a:rPr lang="zh-CN" altLang="en-US" sz="1050" dirty="0"/>
              <a:t>摇摆</a:t>
            </a:r>
            <a:r>
              <a:rPr lang="zh-CN" altLang="en-US" sz="1050" dirty="0" smtClean="0"/>
              <a:t>。通过增大</a:t>
            </a:r>
            <a:r>
              <a:rPr lang="zh-CN" altLang="en-US" sz="1050" dirty="0"/>
              <a:t>可控的振动幅度</a:t>
            </a:r>
            <a:r>
              <a:rPr lang="zh-CN" altLang="en-US" sz="1050" dirty="0" smtClean="0"/>
              <a:t>，可</a:t>
            </a:r>
            <a:r>
              <a:rPr lang="zh-CN" altLang="en-US" sz="1050" dirty="0"/>
              <a:t>在小尺寸扬声器上实现较大尺寸传统扬声器的声音</a:t>
            </a:r>
            <a:r>
              <a:rPr lang="zh-CN" altLang="en-US" sz="1050" dirty="0" smtClean="0"/>
              <a:t>输出。</a:t>
            </a:r>
            <a:r>
              <a:rPr lang="en-US" altLang="zh-CN" sz="1050" dirty="0" smtClean="0"/>
              <a:t>SPS</a:t>
            </a:r>
            <a:r>
              <a:rPr lang="zh-CN" altLang="en-US" sz="1050" dirty="0" smtClean="0"/>
              <a:t>系列产品则兼顾性能与成本，具有较高性价比。</a:t>
            </a:r>
            <a:r>
              <a:rPr lang="en-US" altLang="zh-CN" sz="1050" dirty="0" smtClean="0"/>
              <a:t>AAC</a:t>
            </a:r>
            <a:r>
              <a:rPr lang="zh-CN" altLang="en-US" sz="1050" dirty="0" smtClean="0"/>
              <a:t>微型扬声器广泛应用于智能手机、平板电脑等终端产品中。可根据客户需求在扬声器加入防水设计。</a:t>
            </a:r>
            <a:endParaRPr lang="zh-CN" altLang="en-US" sz="1050" dirty="0"/>
          </a:p>
        </p:txBody>
      </p:sp>
      <p:graphicFrame>
        <p:nvGraphicFramePr>
          <p:cNvPr id="10" name="表格 9"/>
          <p:cNvGraphicFramePr>
            <a:graphicFrameLocks noGrp="1"/>
          </p:cNvGraphicFramePr>
          <p:nvPr>
            <p:extLst>
              <p:ext uri="{D42A27DB-BD31-4B8C-83A1-F6EECF244321}">
                <p14:modId xmlns:p14="http://schemas.microsoft.com/office/powerpoint/2010/main" val="1382085207"/>
              </p:ext>
            </p:extLst>
          </p:nvPr>
        </p:nvGraphicFramePr>
        <p:xfrm>
          <a:off x="294886" y="5577678"/>
          <a:ext cx="6361577" cy="2784452"/>
        </p:xfrm>
        <a:graphic>
          <a:graphicData uri="http://schemas.openxmlformats.org/drawingml/2006/table">
            <a:tbl>
              <a:tblPr firstRow="1" bandRow="1">
                <a:tableStyleId>{073A0DAA-6AF3-43AB-8588-CEC1D06C72B9}</a:tableStyleId>
              </a:tblPr>
              <a:tblGrid>
                <a:gridCol w="726194">
                  <a:extLst>
                    <a:ext uri="{9D8B030D-6E8A-4147-A177-3AD203B41FA5}">
                      <a16:colId xmlns:a16="http://schemas.microsoft.com/office/drawing/2014/main" val="78568990"/>
                    </a:ext>
                  </a:extLst>
                </a:gridCol>
                <a:gridCol w="754380">
                  <a:extLst>
                    <a:ext uri="{9D8B030D-6E8A-4147-A177-3AD203B41FA5}">
                      <a16:colId xmlns:a16="http://schemas.microsoft.com/office/drawing/2014/main" val="1433696459"/>
                    </a:ext>
                  </a:extLst>
                </a:gridCol>
                <a:gridCol w="693420">
                  <a:extLst>
                    <a:ext uri="{9D8B030D-6E8A-4147-A177-3AD203B41FA5}">
                      <a16:colId xmlns:a16="http://schemas.microsoft.com/office/drawing/2014/main" val="1359720914"/>
                    </a:ext>
                  </a:extLst>
                </a:gridCol>
                <a:gridCol w="815340">
                  <a:extLst>
                    <a:ext uri="{9D8B030D-6E8A-4147-A177-3AD203B41FA5}">
                      <a16:colId xmlns:a16="http://schemas.microsoft.com/office/drawing/2014/main" val="3925017228"/>
                    </a:ext>
                  </a:extLst>
                </a:gridCol>
                <a:gridCol w="670956">
                  <a:extLst>
                    <a:ext uri="{9D8B030D-6E8A-4147-A177-3AD203B41FA5}">
                      <a16:colId xmlns:a16="http://schemas.microsoft.com/office/drawing/2014/main" val="3132023214"/>
                    </a:ext>
                  </a:extLst>
                </a:gridCol>
                <a:gridCol w="563484">
                  <a:extLst>
                    <a:ext uri="{9D8B030D-6E8A-4147-A177-3AD203B41FA5}">
                      <a16:colId xmlns:a16="http://schemas.microsoft.com/office/drawing/2014/main" val="1135834907"/>
                    </a:ext>
                  </a:extLst>
                </a:gridCol>
                <a:gridCol w="549035">
                  <a:extLst>
                    <a:ext uri="{9D8B030D-6E8A-4147-A177-3AD203B41FA5}">
                      <a16:colId xmlns:a16="http://schemas.microsoft.com/office/drawing/2014/main" val="2762155858"/>
                    </a:ext>
                  </a:extLst>
                </a:gridCol>
                <a:gridCol w="716280">
                  <a:extLst>
                    <a:ext uri="{9D8B030D-6E8A-4147-A177-3AD203B41FA5}">
                      <a16:colId xmlns:a16="http://schemas.microsoft.com/office/drawing/2014/main" val="3729390560"/>
                    </a:ext>
                  </a:extLst>
                </a:gridCol>
                <a:gridCol w="872488">
                  <a:extLst>
                    <a:ext uri="{9D8B030D-6E8A-4147-A177-3AD203B41FA5}">
                      <a16:colId xmlns:a16="http://schemas.microsoft.com/office/drawing/2014/main" val="236113932"/>
                    </a:ext>
                  </a:extLst>
                </a:gridCol>
              </a:tblGrid>
              <a:tr h="312053">
                <a:tc rowSpan="2">
                  <a:txBody>
                    <a:bodyPr/>
                    <a:lstStyle/>
                    <a:p>
                      <a:pPr marL="0" algn="ctr" defTabSz="685800" rtl="0" eaLnBrk="1" fontAlgn="b" latinLnBrk="0" hangingPunct="1"/>
                      <a:r>
                        <a:rPr lang="en-US" altLang="zh-CN" sz="1050" u="none" strike="noStrike" kern="1200" dirty="0" smtClean="0">
                          <a:effectLst/>
                        </a:rPr>
                        <a:t>SPS</a:t>
                      </a:r>
                      <a:r>
                        <a:rPr lang="zh-CN" altLang="en-US" sz="1050" u="none" strike="noStrike" kern="1200" dirty="0" smtClean="0">
                          <a:effectLst/>
                        </a:rPr>
                        <a:t>系列</a:t>
                      </a:r>
                      <a:endParaRPr lang="zh-CN" altLang="en-US" sz="1050" u="none" strike="noStrike" kern="1200" dirty="0">
                        <a:effectLs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marL="0" algn="l" defTabSz="685800" rtl="0" eaLnBrk="1" fontAlgn="b" latinLnBrk="0" hangingPunct="1"/>
                      <a:r>
                        <a:rPr lang="zh-CN" altLang="en-US" sz="1050" u="none" strike="noStrike" kern="1200" dirty="0">
                          <a:effectLst/>
                        </a:rPr>
                        <a:t>尺寸</a:t>
                      </a:r>
                      <a:r>
                        <a:rPr lang="en-US" altLang="zh-CN" sz="1050" u="none" strike="noStrike" kern="1200" dirty="0">
                          <a:effectLst/>
                        </a:rPr>
                        <a:t>(</a:t>
                      </a:r>
                      <a:r>
                        <a:rPr lang="en-US" sz="1050" u="none" strike="noStrike" kern="1200" dirty="0">
                          <a:effectLst/>
                        </a:rPr>
                        <a:t>mm</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gridSpan="2">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F0</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gridSpan="2">
                  <a:txBody>
                    <a:bodyPr/>
                    <a:lstStyle/>
                    <a:p>
                      <a:pPr marL="0" algn="ctr" defTabSz="685800" rtl="0" eaLnBrk="1" fontAlgn="b" latinLnBrk="0" hangingPunct="1"/>
                      <a:r>
                        <a:rPr lang="zh-CN" altLang="en-US" sz="1050" u="none" strike="noStrike" kern="1200" dirty="0">
                          <a:effectLst/>
                        </a:rPr>
                        <a:t>灵敏度</a:t>
                      </a:r>
                      <a:r>
                        <a:rPr lang="en-US" altLang="zh-CN" sz="1050" u="none" strike="noStrike" kern="1200" dirty="0">
                          <a:effectLst/>
                        </a:rPr>
                        <a:t>(</a:t>
                      </a:r>
                      <a:r>
                        <a:rPr lang="en-US" sz="1050" u="none" strike="noStrike" kern="1200" dirty="0">
                          <a:effectLst/>
                        </a:rPr>
                        <a:t>dB</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rowSpan="2">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THD</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algn="l" fontAlgn="b"/>
                      <a:r>
                        <a:rPr lang="zh-CN" altLang="en-US" sz="1050" u="none" strike="noStrike" dirty="0" smtClean="0">
                          <a:effectLst/>
                        </a:rPr>
                        <a:t>额定功率</a:t>
                      </a:r>
                      <a:r>
                        <a:rPr lang="en-US" altLang="zh-CN" sz="1050" u="none" strike="noStrike" dirty="0" smtClean="0">
                          <a:effectLst/>
                        </a:rPr>
                        <a:t>(w)</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algn="l" fontAlgn="b"/>
                      <a:r>
                        <a:rPr lang="zh-CN" altLang="en-US" sz="1050" u="none" strike="noStrike" dirty="0" smtClean="0">
                          <a:effectLst/>
                        </a:rPr>
                        <a:t>交流电阻</a:t>
                      </a:r>
                      <a:r>
                        <a:rPr lang="en-US" altLang="zh-CN" sz="1050" u="none" strike="noStrike" dirty="0" smtClean="0">
                          <a:effectLst/>
                        </a:rPr>
                        <a:t>(</a:t>
                      </a:r>
                      <a:r>
                        <a:rPr lang="el-GR" altLang="zh-CN" sz="1050" u="none" strike="noStrike" dirty="0" smtClean="0">
                          <a:effectLst/>
                        </a:rPr>
                        <a:t>Ω</a:t>
                      </a:r>
                      <a:r>
                        <a:rPr lang="en-US" altLang="zh-CN" sz="1050" u="none" strike="noStrike" dirty="0" smtClean="0">
                          <a:effectLst/>
                        </a:rPr>
                        <a:t>)</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352651">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b" latinLnBrk="0" hangingPunct="1"/>
                      <a:r>
                        <a:rPr lang="zh-CN" altLang="en-US" sz="1050" b="1" u="none" strike="noStrike" kern="1200" dirty="0" smtClean="0">
                          <a:solidFill>
                            <a:schemeClr val="lt1"/>
                          </a:solidFill>
                          <a:effectLst/>
                          <a:latin typeface="+mn-lt"/>
                          <a:ea typeface="+mn-ea"/>
                          <a:cs typeface="+mn-cs"/>
                        </a:rPr>
                        <a:t>大小（</a:t>
                      </a:r>
                      <a:r>
                        <a:rPr lang="en-US" altLang="zh-CN" sz="1050" b="1" u="none" strike="noStrike" kern="1200" dirty="0" smtClean="0">
                          <a:solidFill>
                            <a:schemeClr val="lt1"/>
                          </a:solidFill>
                          <a:effectLst/>
                          <a:latin typeface="+mn-lt"/>
                          <a:ea typeface="+mn-ea"/>
                          <a:cs typeface="+mn-cs"/>
                        </a:rPr>
                        <a:t>Hz</a:t>
                      </a:r>
                      <a:r>
                        <a:rPr lang="zh-CN" altLang="en-US" sz="1050" b="1" u="none" strike="noStrike" kern="1200" dirty="0" smtClean="0">
                          <a:solidFill>
                            <a:schemeClr val="lt1"/>
                          </a:solidFill>
                          <a:effectLst/>
                          <a:latin typeface="+mn-lt"/>
                          <a:ea typeface="+mn-ea"/>
                          <a:cs typeface="+mn-cs"/>
                        </a:rPr>
                        <a:t>）</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b="1" u="none" strike="noStrike" kern="1200" dirty="0" smtClean="0">
                          <a:solidFill>
                            <a:schemeClr val="lt1"/>
                          </a:solidFill>
                          <a:effectLst/>
                          <a:latin typeface="+mn-lt"/>
                          <a:ea typeface="+mn-ea"/>
                          <a:cs typeface="+mn-cs"/>
                        </a:rPr>
                        <a:t>适配腔体</a:t>
                      </a:r>
                      <a:r>
                        <a:rPr lang="en-US" altLang="zh-CN" sz="1050" b="1" u="none" strike="noStrike" kern="1200" dirty="0" smtClean="0">
                          <a:solidFill>
                            <a:schemeClr val="lt1"/>
                          </a:solidFill>
                          <a:effectLst/>
                          <a:latin typeface="+mn-lt"/>
                          <a:ea typeface="+mn-ea"/>
                          <a:cs typeface="+mn-cs"/>
                        </a:rPr>
                        <a:t>(cc)</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500H</a:t>
                      </a:r>
                      <a:r>
                        <a:rPr lang="en-US" altLang="zh-CN" sz="1050" b="1" u="none" strike="noStrike" kern="1200" dirty="0" smtClean="0">
                          <a:solidFill>
                            <a:schemeClr val="lt1"/>
                          </a:solidFill>
                          <a:effectLst/>
                          <a:latin typeface="+mn-lt"/>
                          <a:ea typeface="+mn-ea"/>
                          <a:cs typeface="+mn-cs"/>
                        </a:rPr>
                        <a:t>z</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2KHz</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335226405"/>
                  </a:ext>
                </a:extLst>
              </a:tr>
              <a:tr h="280033">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a:t>
                      </a: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sz="1000" u="none" strike="noStrike" dirty="0">
                          <a:effectLst/>
                        </a:rPr>
                        <a:t>12x17x2.35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dirty="0" smtClean="0">
                          <a:effectLst/>
                        </a:rPr>
                        <a:t>870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0.75</a:t>
                      </a:r>
                      <a:endParaRPr 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dirty="0">
                          <a:effectLst/>
                        </a:rPr>
                        <a:t>8</a:t>
                      </a:r>
                      <a:r>
                        <a:rPr lang="en-US" altLang="zh-CN" sz="1000" u="none" strike="noStrike" dirty="0" smtClean="0">
                          <a:effectLst/>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94</a:t>
                      </a:r>
                      <a:endParaRPr lang="en-US" altLang="zh-CN"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dirty="0">
                          <a:effectLst/>
                        </a:rPr>
                        <a:t>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zh-CN" altLang="en-US" sz="1000" u="none" strike="noStrike">
                          <a:effectLst/>
                        </a:rPr>
                        <a:t>　</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610746390"/>
                  </a:ext>
                </a:extLst>
              </a:tr>
              <a:tr h="280033">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2</a:t>
                      </a:r>
                    </a:p>
                  </a:txBody>
                  <a:tcPr marL="9525" marR="9525" marT="9525" marB="0" anchor="b"/>
                </a:tc>
                <a:tc>
                  <a:txBody>
                    <a:bodyPr/>
                    <a:lstStyle/>
                    <a:p>
                      <a:pPr algn="l" fontAlgn="b"/>
                      <a:r>
                        <a:rPr lang="en-US" sz="1000" u="none" strike="noStrike" dirty="0">
                          <a:effectLst/>
                        </a:rPr>
                        <a:t>12x17x2.45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870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0.7</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sz="1000" u="none" strike="noStrike" dirty="0" smtClean="0">
                          <a:effectLst/>
                        </a:rPr>
                        <a:t>85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95</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dirty="0">
                          <a:effectLst/>
                        </a:rPr>
                        <a:t>15%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1</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535943184"/>
                  </a:ext>
                </a:extLst>
              </a:tr>
              <a:tr h="258686">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3</a:t>
                      </a:r>
                    </a:p>
                  </a:txBody>
                  <a:tcPr marL="9525" marR="9525" marT="9525" marB="0" anchor="b"/>
                </a:tc>
                <a:tc>
                  <a:txBody>
                    <a:bodyPr/>
                    <a:lstStyle/>
                    <a:p>
                      <a:pPr algn="l" fontAlgn="b"/>
                      <a:r>
                        <a:rPr lang="en-US" sz="1000" u="none" strike="noStrike" dirty="0">
                          <a:effectLst/>
                        </a:rPr>
                        <a:t>12x16x2.7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950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0.65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94.5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dirty="0">
                          <a:effectLst/>
                        </a:rPr>
                        <a:t>25%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383620071"/>
                  </a:ext>
                </a:extLst>
              </a:tr>
              <a:tr h="258686">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4</a:t>
                      </a:r>
                    </a:p>
                  </a:txBody>
                  <a:tcPr marL="9525" marR="9525" marT="9525" marB="0" anchor="b"/>
                </a:tc>
                <a:tc>
                  <a:txBody>
                    <a:bodyPr/>
                    <a:lstStyle/>
                    <a:p>
                      <a:pPr algn="l" fontAlgn="b"/>
                      <a:r>
                        <a:rPr lang="en-US" sz="1000" u="none" strike="noStrike" dirty="0">
                          <a:effectLst/>
                        </a:rPr>
                        <a:t>11x15x2.5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870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algn="l" fontAlgn="b"/>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95</a:t>
                      </a:r>
                    </a:p>
                  </a:txBody>
                  <a:tcPr marL="9525" marR="9525" marT="9525" marB="0" anchor="b"/>
                </a:tc>
                <a:tc>
                  <a:txBody>
                    <a:bodyPr/>
                    <a:lstStyle/>
                    <a:p>
                      <a:pPr algn="l" fontAlgn="b"/>
                      <a:r>
                        <a:rPr lang="en-US" altLang="zh-CN" sz="1000" u="none" strike="noStrike" dirty="0">
                          <a:effectLst/>
                        </a:rPr>
                        <a:t>38%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148392442"/>
                  </a:ext>
                </a:extLst>
              </a:tr>
              <a:tr h="258686">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p>
                  </a:txBody>
                  <a:tcPr marL="9525" marR="9525" marT="9525" marB="0" anchor="b"/>
                </a:tc>
                <a:tc>
                  <a:txBody>
                    <a:bodyPr/>
                    <a:lstStyle/>
                    <a:p>
                      <a:pPr algn="l" fontAlgn="b"/>
                      <a:r>
                        <a:rPr lang="en-US" sz="1000" u="none" strike="noStrike" dirty="0">
                          <a:effectLst/>
                        </a:rPr>
                        <a:t>10x16x2.18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880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0.4</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algn="l" fontAlgn="b"/>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93.5</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2149089905"/>
                  </a:ext>
                </a:extLst>
              </a:tr>
              <a:tr h="258686">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6</a:t>
                      </a:r>
                    </a:p>
                  </a:txBody>
                  <a:tcPr marL="9525" marR="9525" marT="9525" marB="0" anchor="b"/>
                </a:tc>
                <a:tc>
                  <a:txBody>
                    <a:bodyPr/>
                    <a:lstStyle/>
                    <a:p>
                      <a:pPr algn="l" fontAlgn="ctr"/>
                      <a:r>
                        <a:rPr lang="en-US" sz="1000" u="none" strike="noStrike" dirty="0">
                          <a:effectLst/>
                        </a:rPr>
                        <a:t>8x15x3.0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000" u="none" strike="noStrike" dirty="0" smtClean="0">
                          <a:effectLst/>
                        </a:rPr>
                        <a:t>1020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3.5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ct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92.5</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algn="l" fontAlgn="ctr"/>
                      <a:r>
                        <a:rPr lang="en-US" sz="1000" u="none" strike="noStrike" dirty="0">
                          <a:effectLst/>
                        </a:rPr>
                        <a:t>50</a:t>
                      </a:r>
                      <a:r>
                        <a:rPr lang="en-US" sz="1000" u="none" strike="noStrike" dirty="0" smtClean="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altLang="zh-CN" sz="1000" u="none" strike="noStrike" dirty="0">
                          <a:effectLst/>
                        </a:rPr>
                        <a:t>0.8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altLang="zh-CN" sz="1000" u="none" strike="noStrike" dirty="0">
                          <a:effectLst/>
                        </a:rPr>
                        <a:t>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649855822"/>
                  </a:ext>
                </a:extLst>
              </a:tr>
              <a:tr h="228818">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a:t>
                      </a:r>
                    </a:p>
                  </a:txBody>
                  <a:tcPr marL="9525" marR="9525" marT="9525" marB="0" anchor="b"/>
                </a:tc>
                <a:tc>
                  <a:txBody>
                    <a:bodyPr/>
                    <a:lstStyle/>
                    <a:p>
                      <a:pPr algn="l" fontAlgn="ctr"/>
                      <a:r>
                        <a:rPr lang="en-US" sz="1000" u="none" strike="noStrike" dirty="0">
                          <a:effectLst/>
                        </a:rPr>
                        <a:t>8x15x3.0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sz="1000" u="none" strike="noStrike" dirty="0" smtClean="0">
                          <a:effectLst/>
                        </a:rPr>
                        <a:t>1000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ct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94</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ctr"/>
                      <a:r>
                        <a:rPr lang="en-US" sz="1000" u="none" strike="noStrike" dirty="0">
                          <a:effectLst/>
                        </a:rPr>
                        <a:t>40</a:t>
                      </a:r>
                      <a:r>
                        <a:rPr lang="en-US" sz="1000" u="none" strike="noStrike" dirty="0" smtClean="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altLang="zh-CN" sz="1000" u="none" strike="noStrike" dirty="0">
                          <a:effectLst/>
                        </a:rPr>
                        <a:t>0.8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altLang="zh-CN" sz="1000" u="none" strike="noStrike" dirty="0">
                          <a:effectLst/>
                        </a:rPr>
                        <a:t>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96556429"/>
                  </a:ext>
                </a:extLst>
              </a:tr>
              <a:tr h="296120">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8</a:t>
                      </a:r>
                    </a:p>
                  </a:txBody>
                  <a:tcPr marL="9525" marR="9525" marT="9525" marB="0" anchor="b"/>
                </a:tc>
                <a:tc>
                  <a:txBody>
                    <a:bodyPr/>
                    <a:lstStyle/>
                    <a:p>
                      <a:pPr algn="l" fontAlgn="b"/>
                      <a:r>
                        <a:rPr lang="en-US" sz="1000" u="none" strike="noStrike" dirty="0">
                          <a:effectLst/>
                        </a:rPr>
                        <a:t>5x15x3.0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1300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3</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86</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dirty="0">
                          <a:effectLst/>
                        </a:rPr>
                        <a:t>40%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0.4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9</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203052815"/>
                  </a:ext>
                </a:extLst>
              </a:tr>
            </a:tbl>
          </a:graphicData>
        </a:graphic>
      </p:graphicFrame>
    </p:spTree>
    <p:extLst>
      <p:ext uri="{BB962C8B-B14F-4D97-AF65-F5344CB8AC3E}">
        <p14:creationId xmlns:p14="http://schemas.microsoft.com/office/powerpoint/2010/main" val="4470854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p:cNvGraphicFramePr>
            <a:graphicFrameLocks noGrp="1"/>
          </p:cNvGraphicFramePr>
          <p:nvPr>
            <p:extLst>
              <p:ext uri="{D42A27DB-BD31-4B8C-83A1-F6EECF244321}">
                <p14:modId xmlns:p14="http://schemas.microsoft.com/office/powerpoint/2010/main" val="3673530634"/>
              </p:ext>
            </p:extLst>
          </p:nvPr>
        </p:nvGraphicFramePr>
        <p:xfrm>
          <a:off x="277346" y="1854564"/>
          <a:ext cx="6361576" cy="1729088"/>
        </p:xfrm>
        <a:graphic>
          <a:graphicData uri="http://schemas.openxmlformats.org/drawingml/2006/table">
            <a:tbl>
              <a:tblPr firstRow="1" bandRow="1">
                <a:tableStyleId>{073A0DAA-6AF3-43AB-8588-CEC1D06C72B9}</a:tableStyleId>
              </a:tblPr>
              <a:tblGrid>
                <a:gridCol w="1008529">
                  <a:extLst>
                    <a:ext uri="{9D8B030D-6E8A-4147-A177-3AD203B41FA5}">
                      <a16:colId xmlns:a16="http://schemas.microsoft.com/office/drawing/2014/main" val="78568990"/>
                    </a:ext>
                  </a:extLst>
                </a:gridCol>
                <a:gridCol w="885824">
                  <a:extLst>
                    <a:ext uri="{9D8B030D-6E8A-4147-A177-3AD203B41FA5}">
                      <a16:colId xmlns:a16="http://schemas.microsoft.com/office/drawing/2014/main" val="1433696459"/>
                    </a:ext>
                  </a:extLst>
                </a:gridCol>
                <a:gridCol w="685801">
                  <a:extLst>
                    <a:ext uri="{9D8B030D-6E8A-4147-A177-3AD203B41FA5}">
                      <a16:colId xmlns:a16="http://schemas.microsoft.com/office/drawing/2014/main" val="1359720914"/>
                    </a:ext>
                  </a:extLst>
                </a:gridCol>
                <a:gridCol w="1158240">
                  <a:extLst>
                    <a:ext uri="{9D8B030D-6E8A-4147-A177-3AD203B41FA5}">
                      <a16:colId xmlns:a16="http://schemas.microsoft.com/office/drawing/2014/main" val="3132023214"/>
                    </a:ext>
                  </a:extLst>
                </a:gridCol>
                <a:gridCol w="851534">
                  <a:extLst>
                    <a:ext uri="{9D8B030D-6E8A-4147-A177-3AD203B41FA5}">
                      <a16:colId xmlns:a16="http://schemas.microsoft.com/office/drawing/2014/main" val="2762155858"/>
                    </a:ext>
                  </a:extLst>
                </a:gridCol>
                <a:gridCol w="742950">
                  <a:extLst>
                    <a:ext uri="{9D8B030D-6E8A-4147-A177-3AD203B41FA5}">
                      <a16:colId xmlns:a16="http://schemas.microsoft.com/office/drawing/2014/main" val="3729390560"/>
                    </a:ext>
                  </a:extLst>
                </a:gridCol>
                <a:gridCol w="1028698">
                  <a:extLst>
                    <a:ext uri="{9D8B030D-6E8A-4147-A177-3AD203B41FA5}">
                      <a16:colId xmlns:a16="http://schemas.microsoft.com/office/drawing/2014/main" val="236113932"/>
                    </a:ext>
                  </a:extLst>
                </a:gridCol>
              </a:tblGrid>
              <a:tr h="304220">
                <a:tc>
                  <a:txBody>
                    <a:bodyPr/>
                    <a:lstStyle/>
                    <a:p>
                      <a:pPr marL="0" algn="ctr" defTabSz="685800" rtl="0" eaLnBrk="1" fontAlgn="b" latinLnBrk="0" hangingPunct="1"/>
                      <a:r>
                        <a:rPr lang="zh-CN" altLang="en-US" sz="1050" u="none" strike="noStrike" kern="1200" dirty="0" smtClean="0">
                          <a:effectLst/>
                        </a:rPr>
                        <a:t>产品编号</a:t>
                      </a:r>
                      <a:endParaRPr lang="zh-CN" alt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u="none" strike="noStrike" kern="1200" dirty="0">
                          <a:effectLst/>
                        </a:rPr>
                        <a:t>尺寸</a:t>
                      </a:r>
                      <a:r>
                        <a:rPr lang="en-US" altLang="zh-CN" sz="1050" u="none" strike="noStrike" kern="1200" dirty="0">
                          <a:effectLst/>
                        </a:rPr>
                        <a:t>(</a:t>
                      </a:r>
                      <a:r>
                        <a:rPr lang="en-US" sz="1050" u="none" strike="noStrike" kern="1200" dirty="0">
                          <a:effectLst/>
                        </a:rPr>
                        <a:t>mm</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sz="1050" u="none" strike="noStrike" kern="1200" dirty="0">
                          <a:effectLst/>
                        </a:rPr>
                        <a:t>F0(Hz</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u="none" strike="noStrike" kern="1200" dirty="0">
                          <a:effectLst/>
                        </a:rPr>
                        <a:t>灵敏度</a:t>
                      </a:r>
                      <a:r>
                        <a:rPr lang="en-US" altLang="zh-CN" sz="1050" u="none" strike="noStrike" kern="1200" dirty="0">
                          <a:effectLst/>
                        </a:rPr>
                        <a:t>(</a:t>
                      </a:r>
                      <a:r>
                        <a:rPr lang="en-US" sz="1050" u="none" strike="noStrike" kern="1200" dirty="0">
                          <a:effectLst/>
                        </a:rPr>
                        <a:t>dB</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sz="1050" u="none" strike="noStrike" kern="1200" dirty="0" smtClean="0">
                          <a:effectLst/>
                        </a:rPr>
                        <a:t>THD</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额定功率</a:t>
                      </a:r>
                      <a:r>
                        <a:rPr lang="en-US" altLang="zh-CN" sz="1050" u="none" strike="noStrike" dirty="0" smtClean="0">
                          <a:effectLst/>
                        </a:rPr>
                        <a:t>(W)</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交流电阻</a:t>
                      </a:r>
                      <a:r>
                        <a:rPr lang="en-US" altLang="zh-CN" sz="1050" u="none" strike="noStrike" dirty="0" smtClean="0">
                          <a:effectLst/>
                        </a:rPr>
                        <a:t>(</a:t>
                      </a:r>
                      <a:r>
                        <a:rPr lang="el-GR" altLang="zh-CN" sz="1050" u="none" strike="noStrike" dirty="0" smtClean="0">
                          <a:effectLst/>
                        </a:rPr>
                        <a:t>Ω</a:t>
                      </a:r>
                      <a:r>
                        <a:rPr lang="en-US" altLang="zh-CN" sz="1050" u="none" strike="noStrike" dirty="0" smtClean="0">
                          <a:effectLst/>
                        </a:rPr>
                        <a:t>)</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14060">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a:t>
                      </a: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sz="1000" u="none" strike="noStrike" dirty="0">
                          <a:effectLst/>
                        </a:rPr>
                        <a:t>8x10x2.4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a:effectLst/>
                        </a:rPr>
                        <a:t>500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sz="1000" u="none" strike="noStrike" dirty="0" smtClean="0">
                          <a:effectLst/>
                        </a:rPr>
                        <a:t>123(@200Hz</a:t>
                      </a:r>
                      <a:r>
                        <a:rPr lang="en-US" sz="1000" u="none" strike="noStrike" dirty="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dirty="0">
                          <a:effectLst/>
                        </a:rPr>
                        <a:t>35%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610746390"/>
                  </a:ext>
                </a:extLst>
              </a:tr>
              <a:tr h="214060">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9525" marR="9525" marT="9525" marB="0" anchor="b"/>
                </a:tc>
                <a:tc>
                  <a:txBody>
                    <a:bodyPr/>
                    <a:lstStyle/>
                    <a:p>
                      <a:pPr algn="l" fontAlgn="b"/>
                      <a:r>
                        <a:rPr lang="en-US" sz="1000" u="none" strike="noStrike" dirty="0">
                          <a:effectLst/>
                        </a:rPr>
                        <a:t>8x9x2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500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123(@200Hz</a:t>
                      </a:r>
                      <a:r>
                        <a:rPr lang="en-US" sz="1000" u="none" strike="noStrike" dirty="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35%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0.05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32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535943184"/>
                  </a:ext>
                </a:extLst>
              </a:tr>
              <a:tr h="197742">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9525" marR="9525" marT="9525" marB="0" anchor="b"/>
                </a:tc>
                <a:tc>
                  <a:txBody>
                    <a:bodyPr/>
                    <a:lstStyle/>
                    <a:p>
                      <a:pPr algn="l" fontAlgn="b"/>
                      <a:r>
                        <a:rPr lang="en-US" sz="1000" u="none" strike="noStrike" kern="1200" dirty="0">
                          <a:solidFill>
                            <a:schemeClr val="dk1"/>
                          </a:solidFill>
                          <a:effectLst/>
                          <a:latin typeface="+mn-lt"/>
                          <a:ea typeface="+mn-ea"/>
                          <a:cs typeface="+mn-cs"/>
                        </a:rPr>
                        <a:t>8x9x2.35</a:t>
                      </a:r>
                    </a:p>
                  </a:txBody>
                  <a:tcPr marL="9525" marR="9525" marT="9525" marB="0" anchor="b"/>
                </a:tc>
                <a:tc>
                  <a:txBody>
                    <a:bodyPr/>
                    <a:lstStyle/>
                    <a:p>
                      <a:pPr algn="l" fontAlgn="b"/>
                      <a:r>
                        <a:rPr lang="en-US" altLang="zh-CN" sz="1000" u="none" strike="noStrike">
                          <a:effectLst/>
                        </a:rPr>
                        <a:t>480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122.5(@1KHz</a:t>
                      </a:r>
                      <a:r>
                        <a:rPr lang="en-US" sz="1000" u="none" strike="noStrike" dirty="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a:effectLst/>
                        </a:rPr>
                        <a:t>40</a:t>
                      </a:r>
                      <a:r>
                        <a:rPr lang="en-US" sz="1000" u="none" strike="noStrike" dirty="0" smtClean="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0.05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32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2005110859"/>
                  </a:ext>
                </a:extLst>
              </a:tr>
              <a:tr h="197742">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9525" marR="9525" marT="9525" marB="0" anchor="b"/>
                </a:tc>
                <a:tc>
                  <a:txBody>
                    <a:bodyPr/>
                    <a:lstStyle/>
                    <a:p>
                      <a:pPr algn="l" fontAlgn="b"/>
                      <a:r>
                        <a:rPr lang="en-US" sz="1000" u="none" strike="noStrike" kern="1200">
                          <a:solidFill>
                            <a:schemeClr val="dk1"/>
                          </a:solidFill>
                          <a:effectLst/>
                          <a:latin typeface="+mn-lt"/>
                          <a:ea typeface="+mn-ea"/>
                          <a:cs typeface="+mn-cs"/>
                        </a:rPr>
                        <a:t>8x9x2.5</a:t>
                      </a:r>
                    </a:p>
                  </a:txBody>
                  <a:tcPr marL="9525" marR="9525" marT="9525" marB="0" anchor="b"/>
                </a:tc>
                <a:tc>
                  <a:txBody>
                    <a:bodyPr/>
                    <a:lstStyle/>
                    <a:p>
                      <a:pPr algn="l" fontAlgn="b"/>
                      <a:r>
                        <a:rPr lang="en-US" altLang="zh-CN" sz="1000" u="none" strike="noStrike">
                          <a:effectLst/>
                        </a:rPr>
                        <a:t>515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a:effectLst/>
                        </a:rPr>
                        <a:t>123</a:t>
                      </a:r>
                      <a:r>
                        <a:rPr lang="en-US" sz="1000" u="none" strike="noStrike" dirty="0" smtClean="0">
                          <a:effectLst/>
                        </a:rPr>
                        <a:t>(@1KHz</a:t>
                      </a:r>
                      <a:r>
                        <a:rPr lang="en-US" sz="1000" u="none" strike="noStrike" dirty="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a:effectLst/>
                        </a:rPr>
                        <a:t>37</a:t>
                      </a:r>
                      <a:r>
                        <a:rPr lang="en-US" sz="1000" u="none" strike="noStrike" dirty="0" smtClean="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0.05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32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649855822"/>
                  </a:ext>
                </a:extLst>
              </a:tr>
              <a:tr h="174912">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9525" marR="9525" marT="9525" marB="0" anchor="b"/>
                </a:tc>
                <a:tc>
                  <a:txBody>
                    <a:bodyPr/>
                    <a:lstStyle/>
                    <a:p>
                      <a:pPr algn="l" fontAlgn="b"/>
                      <a:r>
                        <a:rPr lang="en-US" sz="1000" u="none" strike="noStrike" kern="1200" dirty="0">
                          <a:solidFill>
                            <a:schemeClr val="dk1"/>
                          </a:solidFill>
                          <a:effectLst/>
                          <a:latin typeface="+mn-lt"/>
                          <a:ea typeface="+mn-ea"/>
                          <a:cs typeface="+mn-cs"/>
                        </a:rPr>
                        <a:t>7x10x2.5</a:t>
                      </a:r>
                    </a:p>
                  </a:txBody>
                  <a:tcPr marL="9525" marR="9525" marT="9525" marB="0" anchor="b"/>
                </a:tc>
                <a:tc>
                  <a:txBody>
                    <a:bodyPr/>
                    <a:lstStyle/>
                    <a:p>
                      <a:pPr algn="l" fontAlgn="b"/>
                      <a:r>
                        <a:rPr lang="en-US" altLang="zh-CN" sz="1000" u="none" strike="noStrike">
                          <a:effectLst/>
                        </a:rPr>
                        <a:t>460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a:effectLst/>
                        </a:rPr>
                        <a:t>122(@1KHz)</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40%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0.05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32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96556429"/>
                  </a:ext>
                </a:extLst>
              </a:tr>
              <a:tr h="226357">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9525" marR="9525" marT="9525" marB="0" anchor="b"/>
                </a:tc>
                <a:tc>
                  <a:txBody>
                    <a:bodyPr/>
                    <a:lstStyle/>
                    <a:p>
                      <a:pPr algn="l" fontAlgn="b"/>
                      <a:r>
                        <a:rPr lang="en-US" sz="1000" u="none" strike="noStrike" kern="1200" dirty="0">
                          <a:solidFill>
                            <a:schemeClr val="dk1"/>
                          </a:solidFill>
                          <a:effectLst/>
                          <a:latin typeface="+mn-lt"/>
                          <a:ea typeface="+mn-ea"/>
                          <a:cs typeface="+mn-cs"/>
                        </a:rPr>
                        <a:t>6x12x2.0</a:t>
                      </a:r>
                    </a:p>
                  </a:txBody>
                  <a:tcPr marL="9525" marR="9525" marT="9525" marB="0" anchor="b"/>
                </a:tc>
                <a:tc>
                  <a:txBody>
                    <a:bodyPr/>
                    <a:lstStyle/>
                    <a:p>
                      <a:pPr algn="l" fontAlgn="b"/>
                      <a:r>
                        <a:rPr lang="en-US" altLang="zh-CN" sz="1000" u="none" strike="noStrike" dirty="0">
                          <a:effectLst/>
                        </a:rPr>
                        <a:t>500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a:effectLst/>
                        </a:rPr>
                        <a:t>123(@1kHz)</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40%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0.05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30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203052815"/>
                  </a:ext>
                </a:extLst>
              </a:tr>
              <a:tr h="197742">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a:t>
                      </a:r>
                    </a:p>
                  </a:txBody>
                  <a:tcPr marL="9525" marR="9525" marT="9525" marB="0" anchor="b"/>
                </a:tc>
                <a:tc>
                  <a:txBody>
                    <a:bodyPr/>
                    <a:lstStyle/>
                    <a:p>
                      <a:pPr algn="l" fontAlgn="b"/>
                      <a:r>
                        <a:rPr lang="en-US" sz="1000" u="none" strike="noStrike" kern="1200" dirty="0">
                          <a:solidFill>
                            <a:schemeClr val="dk1"/>
                          </a:solidFill>
                          <a:effectLst/>
                          <a:latin typeface="+mn-lt"/>
                          <a:ea typeface="+mn-ea"/>
                          <a:cs typeface="+mn-cs"/>
                        </a:rPr>
                        <a:t>6x15x2.0</a:t>
                      </a:r>
                    </a:p>
                  </a:txBody>
                  <a:tcPr marL="9525" marR="9525" marT="9525" marB="0" anchor="b"/>
                </a:tc>
                <a:tc>
                  <a:txBody>
                    <a:bodyPr/>
                    <a:lstStyle/>
                    <a:p>
                      <a:pPr algn="l" fontAlgn="b"/>
                      <a:r>
                        <a:rPr lang="en-US" altLang="zh-CN" sz="1000" u="none" strike="noStrike">
                          <a:effectLst/>
                        </a:rPr>
                        <a:t>450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118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60%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0.02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32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450850375"/>
                  </a:ext>
                </a:extLst>
              </a:tr>
            </a:tbl>
          </a:graphicData>
        </a:graphic>
      </p:graphicFrame>
      <p:cxnSp>
        <p:nvCxnSpPr>
          <p:cNvPr id="11" name="直接连接符 10"/>
          <p:cNvCxnSpPr/>
          <p:nvPr/>
        </p:nvCxnSpPr>
        <p:spPr>
          <a:xfrm>
            <a:off x="277346" y="36083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1457323" y="495300"/>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3" name="任意多边形 12"/>
          <p:cNvSpPr/>
          <p:nvPr/>
        </p:nvSpPr>
        <p:spPr>
          <a:xfrm flipV="1">
            <a:off x="277346" y="495300"/>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98344" y="565859"/>
            <a:ext cx="4840579" cy="630942"/>
          </a:xfrm>
          <a:prstGeom prst="rect">
            <a:avLst/>
          </a:prstGeom>
          <a:noFill/>
        </p:spPr>
        <p:txBody>
          <a:bodyPr wrap="square" rtlCol="0">
            <a:spAutoFit/>
          </a:bodyPr>
          <a:lstStyle/>
          <a:p>
            <a:pPr lvl="0"/>
            <a:r>
              <a:rPr lang="zh-CN" altLang="en-US" sz="1400" b="1" dirty="0">
                <a:solidFill>
                  <a:srgbClr val="5B9BD5">
                    <a:lumMod val="50000"/>
                  </a:srgbClr>
                </a:solidFill>
              </a:rPr>
              <a:t>受话器</a:t>
            </a:r>
          </a:p>
          <a:p>
            <a:pPr lvl="0"/>
            <a:r>
              <a:rPr lang="zh-CN" altLang="en-US" sz="1050" dirty="0"/>
              <a:t>可根据客户整机结构的方案，进行尺寸定制化生产，迎合当前全面屏的趋势。适用于智能手机，智能手表等电子产品。</a:t>
            </a:r>
          </a:p>
        </p:txBody>
      </p:sp>
    </p:spTree>
    <p:extLst>
      <p:ext uri="{BB962C8B-B14F-4D97-AF65-F5344CB8AC3E}">
        <p14:creationId xmlns:p14="http://schemas.microsoft.com/office/powerpoint/2010/main" val="1558833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a:off x="229721" y="276161"/>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1409698" y="410629"/>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5" name="任意多边形 14"/>
          <p:cNvSpPr/>
          <p:nvPr/>
        </p:nvSpPr>
        <p:spPr>
          <a:xfrm flipV="1">
            <a:off x="229721" y="410629"/>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p:cNvSpPr txBox="1"/>
          <p:nvPr/>
        </p:nvSpPr>
        <p:spPr>
          <a:xfrm>
            <a:off x="1750719" y="481188"/>
            <a:ext cx="4840579" cy="792525"/>
          </a:xfrm>
          <a:prstGeom prst="rect">
            <a:avLst/>
          </a:prstGeom>
          <a:noFill/>
        </p:spPr>
        <p:txBody>
          <a:bodyPr wrap="square" rtlCol="0">
            <a:spAutoFit/>
          </a:bodyPr>
          <a:lstStyle/>
          <a:p>
            <a:pPr lvl="0"/>
            <a:r>
              <a:rPr lang="zh-CN" altLang="en-US" sz="1400" b="1" dirty="0">
                <a:solidFill>
                  <a:srgbClr val="5B9BD5">
                    <a:lumMod val="50000"/>
                  </a:srgbClr>
                </a:solidFill>
              </a:rPr>
              <a:t>受话器</a:t>
            </a:r>
            <a:r>
              <a:rPr lang="en-US" altLang="zh-CN" sz="1400" b="1" dirty="0">
                <a:solidFill>
                  <a:srgbClr val="5B9BD5">
                    <a:lumMod val="50000"/>
                  </a:srgbClr>
                </a:solidFill>
              </a:rPr>
              <a:t>&amp;</a:t>
            </a:r>
            <a:r>
              <a:rPr lang="zh-CN" altLang="en-US" sz="1400" b="1" dirty="0">
                <a:solidFill>
                  <a:srgbClr val="5B9BD5">
                    <a:lumMod val="50000"/>
                  </a:srgbClr>
                </a:solidFill>
              </a:rPr>
              <a:t>扬声器（二合一）</a:t>
            </a:r>
          </a:p>
          <a:p>
            <a:pPr lvl="0"/>
            <a:r>
              <a:rPr lang="zh-CN" altLang="en-US" sz="1050" dirty="0" smtClean="0"/>
              <a:t>根据</a:t>
            </a:r>
            <a:r>
              <a:rPr lang="zh-CN" altLang="en-US" sz="1050" dirty="0"/>
              <a:t>音质</a:t>
            </a:r>
            <a:r>
              <a:rPr lang="zh-CN" altLang="en-US" sz="1050" dirty="0" smtClean="0"/>
              <a:t>评测和立体声</a:t>
            </a:r>
            <a:r>
              <a:rPr lang="zh-CN" altLang="en-US" sz="1050" dirty="0"/>
              <a:t>匹配度调校，受话器兼做扬声器，产品具有更高响度、更饱满的低音，平衡的立体声场，更强烈的环绕感。主要应用于智能</a:t>
            </a:r>
            <a:r>
              <a:rPr lang="zh-CN" altLang="en-US" sz="1050" dirty="0" smtClean="0"/>
              <a:t>手机，平板等终端立体声</a:t>
            </a:r>
            <a:r>
              <a:rPr lang="zh-CN" altLang="en-US" sz="1050" dirty="0"/>
              <a:t>解决方案。</a:t>
            </a:r>
          </a:p>
        </p:txBody>
      </p:sp>
      <p:graphicFrame>
        <p:nvGraphicFramePr>
          <p:cNvPr id="10" name="表格 9"/>
          <p:cNvGraphicFramePr>
            <a:graphicFrameLocks noGrp="1"/>
          </p:cNvGraphicFramePr>
          <p:nvPr>
            <p:extLst>
              <p:ext uri="{D42A27DB-BD31-4B8C-83A1-F6EECF244321}">
                <p14:modId xmlns:p14="http://schemas.microsoft.com/office/powerpoint/2010/main" val="2134712944"/>
              </p:ext>
            </p:extLst>
          </p:nvPr>
        </p:nvGraphicFramePr>
        <p:xfrm>
          <a:off x="229722" y="1989760"/>
          <a:ext cx="6388708" cy="1528120"/>
        </p:xfrm>
        <a:graphic>
          <a:graphicData uri="http://schemas.openxmlformats.org/drawingml/2006/table">
            <a:tbl>
              <a:tblPr firstRow="1" bandRow="1">
                <a:tableStyleId>{073A0DAA-6AF3-43AB-8588-CEC1D06C72B9}</a:tableStyleId>
              </a:tblPr>
              <a:tblGrid>
                <a:gridCol w="719395">
                  <a:extLst>
                    <a:ext uri="{9D8B030D-6E8A-4147-A177-3AD203B41FA5}">
                      <a16:colId xmlns:a16="http://schemas.microsoft.com/office/drawing/2014/main" val="78568990"/>
                    </a:ext>
                  </a:extLst>
                </a:gridCol>
                <a:gridCol w="716788">
                  <a:extLst>
                    <a:ext uri="{9D8B030D-6E8A-4147-A177-3AD203B41FA5}">
                      <a16:colId xmlns:a16="http://schemas.microsoft.com/office/drawing/2014/main" val="1433696459"/>
                    </a:ext>
                  </a:extLst>
                </a:gridCol>
                <a:gridCol w="480297">
                  <a:extLst>
                    <a:ext uri="{9D8B030D-6E8A-4147-A177-3AD203B41FA5}">
                      <a16:colId xmlns:a16="http://schemas.microsoft.com/office/drawing/2014/main" val="235393632"/>
                    </a:ext>
                  </a:extLst>
                </a:gridCol>
                <a:gridCol w="791822">
                  <a:extLst>
                    <a:ext uri="{9D8B030D-6E8A-4147-A177-3AD203B41FA5}">
                      <a16:colId xmlns:a16="http://schemas.microsoft.com/office/drawing/2014/main" val="1359720914"/>
                    </a:ext>
                  </a:extLst>
                </a:gridCol>
                <a:gridCol w="701093">
                  <a:extLst>
                    <a:ext uri="{9D8B030D-6E8A-4147-A177-3AD203B41FA5}">
                      <a16:colId xmlns:a16="http://schemas.microsoft.com/office/drawing/2014/main" val="3925017228"/>
                    </a:ext>
                  </a:extLst>
                </a:gridCol>
                <a:gridCol w="468063">
                  <a:extLst>
                    <a:ext uri="{9D8B030D-6E8A-4147-A177-3AD203B41FA5}">
                      <a16:colId xmlns:a16="http://schemas.microsoft.com/office/drawing/2014/main" val="3132023214"/>
                    </a:ext>
                  </a:extLst>
                </a:gridCol>
                <a:gridCol w="653946">
                  <a:extLst>
                    <a:ext uri="{9D8B030D-6E8A-4147-A177-3AD203B41FA5}">
                      <a16:colId xmlns:a16="http://schemas.microsoft.com/office/drawing/2014/main" val="1135834907"/>
                    </a:ext>
                  </a:extLst>
                </a:gridCol>
                <a:gridCol w="491910">
                  <a:extLst>
                    <a:ext uri="{9D8B030D-6E8A-4147-A177-3AD203B41FA5}">
                      <a16:colId xmlns:a16="http://schemas.microsoft.com/office/drawing/2014/main" val="3729390560"/>
                    </a:ext>
                  </a:extLst>
                </a:gridCol>
                <a:gridCol w="519290">
                  <a:extLst>
                    <a:ext uri="{9D8B030D-6E8A-4147-A177-3AD203B41FA5}">
                      <a16:colId xmlns:a16="http://schemas.microsoft.com/office/drawing/2014/main" val="1725166259"/>
                    </a:ext>
                  </a:extLst>
                </a:gridCol>
                <a:gridCol w="846104">
                  <a:extLst>
                    <a:ext uri="{9D8B030D-6E8A-4147-A177-3AD203B41FA5}">
                      <a16:colId xmlns:a16="http://schemas.microsoft.com/office/drawing/2014/main" val="236113932"/>
                    </a:ext>
                  </a:extLst>
                </a:gridCol>
              </a:tblGrid>
              <a:tr h="279544">
                <a:tc rowSpan="2">
                  <a:txBody>
                    <a:bodyPr/>
                    <a:lstStyle/>
                    <a:p>
                      <a:pPr marL="0" algn="ctr" defTabSz="685800" rtl="0" eaLnBrk="1" fontAlgn="b" latinLnBrk="0" hangingPunct="1"/>
                      <a:r>
                        <a:rPr lang="en-US" altLang="zh-CN" sz="1050" u="none" strike="noStrike" kern="1200" dirty="0" smtClean="0">
                          <a:effectLst/>
                        </a:rPr>
                        <a:t>SLS</a:t>
                      </a:r>
                      <a:r>
                        <a:rPr lang="zh-CN" altLang="en-US" sz="1050" u="none" strike="noStrike" kern="1200" dirty="0" smtClean="0">
                          <a:effectLst/>
                        </a:rPr>
                        <a:t>系列</a:t>
                      </a:r>
                      <a:endParaRPr lang="zh-CN" altLang="en-US" sz="1050" u="none" strike="noStrike" kern="1200" dirty="0">
                        <a:effectLs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marL="0" algn="l" defTabSz="685800" rtl="0" eaLnBrk="1" fontAlgn="b" latinLnBrk="0" hangingPunct="1"/>
                      <a:r>
                        <a:rPr lang="zh-CN" altLang="en-US" sz="1050" u="none" strike="noStrike" kern="1200" dirty="0">
                          <a:effectLst/>
                        </a:rPr>
                        <a:t>尺寸</a:t>
                      </a:r>
                      <a:r>
                        <a:rPr lang="en-US" altLang="zh-CN" sz="1050" u="none" strike="noStrike" kern="1200" dirty="0">
                          <a:effectLst/>
                        </a:rPr>
                        <a:t>(</a:t>
                      </a:r>
                      <a:r>
                        <a:rPr lang="en-US" sz="1050" u="none" strike="noStrike" kern="1200" dirty="0">
                          <a:effectLst/>
                        </a:rPr>
                        <a:t>mm</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marL="0" algn="l" defTabSz="685800" rtl="0" eaLnBrk="1" fontAlgn="b" latinLnBrk="0" hangingPunct="1"/>
                      <a:r>
                        <a:rPr lang="en-US" sz="1050" b="1" u="none" strike="noStrike" kern="1200" dirty="0" smtClean="0">
                          <a:solidFill>
                            <a:schemeClr val="lt1"/>
                          </a:solidFill>
                          <a:effectLst/>
                          <a:latin typeface="+mn-lt"/>
                          <a:ea typeface="+mn-ea"/>
                          <a:cs typeface="+mn-cs"/>
                        </a:rPr>
                        <a:t>F0</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gridSpan="2">
                  <a:txBody>
                    <a:bodyPr/>
                    <a:lstStyle/>
                    <a:p>
                      <a:pPr marL="0" algn="ctr" defTabSz="685800" rtl="0" eaLnBrk="1" fontAlgn="b" latinLnBrk="0" hangingPunct="1"/>
                      <a:r>
                        <a:rPr lang="zh-CN" altLang="en-US" sz="1050" b="1" u="none" strike="noStrike" kern="1200" dirty="0" smtClean="0">
                          <a:solidFill>
                            <a:schemeClr val="lt1"/>
                          </a:solidFill>
                          <a:effectLst/>
                          <a:latin typeface="+mn-lt"/>
                          <a:ea typeface="+mn-ea"/>
                          <a:cs typeface="+mn-cs"/>
                        </a:rPr>
                        <a:t>灵敏度</a:t>
                      </a:r>
                      <a:r>
                        <a:rPr lang="en-US" altLang="zh-CN" sz="1050" b="1" u="none" strike="noStrike" kern="1200" dirty="0" smtClean="0">
                          <a:solidFill>
                            <a:schemeClr val="lt1"/>
                          </a:solidFill>
                          <a:effectLst/>
                          <a:latin typeface="+mn-lt"/>
                          <a:ea typeface="+mn-ea"/>
                          <a:cs typeface="+mn-cs"/>
                        </a:rPr>
                        <a:t>(dB)</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gridSpan="2">
                  <a:txBody>
                    <a:bodyPr/>
                    <a:lstStyle/>
                    <a:p>
                      <a:pPr marL="0" algn="ctr" defTabSz="685800" rtl="0" eaLnBrk="1" fontAlgn="b" latinLnBrk="0" hangingPunct="1"/>
                      <a:r>
                        <a:rPr lang="en-US" altLang="zh-CN" sz="1050" u="none" strike="noStrike" kern="1200" dirty="0" smtClean="0">
                          <a:effectLst/>
                        </a:rPr>
                        <a:t>THD</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gridSpan="2">
                  <a:txBody>
                    <a:bodyPr/>
                    <a:lstStyle/>
                    <a:p>
                      <a:pPr algn="l" fontAlgn="b"/>
                      <a:r>
                        <a:rPr lang="zh-CN" altLang="en-US" sz="1050" u="none" strike="noStrike" dirty="0" smtClean="0">
                          <a:effectLst/>
                        </a:rPr>
                        <a:t>额定功率</a:t>
                      </a:r>
                      <a:r>
                        <a:rPr lang="en-US" altLang="zh-CN" sz="1050" u="none" strike="noStrike" dirty="0" smtClean="0">
                          <a:effectLst/>
                        </a:rPr>
                        <a:t>(w)</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rowSpan="2">
                  <a:txBody>
                    <a:bodyPr/>
                    <a:lstStyle/>
                    <a:p>
                      <a:pPr algn="l" fontAlgn="b"/>
                      <a:r>
                        <a:rPr lang="zh-CN" altLang="en-US" sz="1050" u="none" strike="noStrike" dirty="0" smtClean="0">
                          <a:effectLst/>
                        </a:rPr>
                        <a:t>交流电阻</a:t>
                      </a:r>
                      <a:r>
                        <a:rPr lang="en-US" altLang="zh-CN" sz="1050" u="none" strike="noStrike" dirty="0" smtClean="0">
                          <a:effectLst/>
                        </a:rPr>
                        <a:t>(</a:t>
                      </a:r>
                      <a:r>
                        <a:rPr lang="el-GR" altLang="zh-CN" sz="1050" u="none" strike="noStrike" dirty="0" smtClean="0">
                          <a:effectLst/>
                        </a:rPr>
                        <a:t>Ω</a:t>
                      </a:r>
                      <a:r>
                        <a:rPr lang="en-US" altLang="zh-CN" sz="1050" u="none" strike="noStrike" dirty="0" smtClean="0">
                          <a:effectLst/>
                        </a:rPr>
                        <a:t>)</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06247381"/>
                  </a:ext>
                </a:extLst>
              </a:tr>
              <a:tr h="27954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SPK</a:t>
                      </a:r>
                      <a:r>
                        <a:rPr lang="en-US" altLang="zh-CN" sz="1050" b="1" u="none" strike="noStrike" kern="1200" baseline="0" dirty="0" smtClean="0">
                          <a:solidFill>
                            <a:schemeClr val="lt1"/>
                          </a:solidFill>
                          <a:effectLst/>
                          <a:latin typeface="+mn-lt"/>
                          <a:ea typeface="+mn-ea"/>
                          <a:cs typeface="+mn-cs"/>
                        </a:rPr>
                        <a:t> </a:t>
                      </a:r>
                      <a:r>
                        <a:rPr lang="en-US" altLang="zh-CN" sz="1050" b="1" u="none" strike="noStrike" kern="1200" dirty="0" smtClean="0">
                          <a:solidFill>
                            <a:schemeClr val="lt1"/>
                          </a:solidFill>
                          <a:effectLst/>
                          <a:latin typeface="+mn-lt"/>
                          <a:ea typeface="+mn-ea"/>
                          <a:cs typeface="+mn-cs"/>
                        </a:rPr>
                        <a:t>(2KHz)</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RCV (1KHz</a:t>
                      </a:r>
                      <a:r>
                        <a:rPr lang="zh-CN" altLang="en-US" sz="1050" b="1" u="none" strike="noStrike" kern="1200" dirty="0" smtClean="0">
                          <a:solidFill>
                            <a:schemeClr val="lt1"/>
                          </a:solidFill>
                          <a:effectLst/>
                          <a:latin typeface="+mn-lt"/>
                          <a:ea typeface="+mn-ea"/>
                          <a:cs typeface="+mn-cs"/>
                        </a:rPr>
                        <a:t>）</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SPK</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RCV </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SPK</a:t>
                      </a:r>
                      <a:endParaRPr lang="zh-CN" altLang="en-US" sz="1050" b="1" u="none" strike="noStrike" kern="1200" dirty="0" smtClean="0">
                        <a:solidFill>
                          <a:schemeClr val="lt1"/>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REV</a:t>
                      </a:r>
                      <a:endParaRPr lang="zh-CN" altLang="en-US" sz="1050" b="1" u="none" strike="noStrike" kern="1200" dirty="0" smtClean="0">
                        <a:solidFill>
                          <a:schemeClr val="lt1"/>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vMerge="1">
                  <a:txBody>
                    <a:bodyPr/>
                    <a:lstStyle/>
                    <a:p>
                      <a:endParaRPr lang="zh-CN" altLang="en-US"/>
                    </a:p>
                  </a:txBody>
                  <a:tcPr/>
                </a:tc>
                <a:extLst>
                  <a:ext uri="{0D108BD9-81ED-4DB2-BD59-A6C34878D82A}">
                    <a16:rowId xmlns:a16="http://schemas.microsoft.com/office/drawing/2014/main" val="2035171339"/>
                  </a:ext>
                </a:extLst>
              </a:tr>
              <a:tr h="218666">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a:t>
                      </a: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11.5x12x3.0</a:t>
                      </a: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600</a:t>
                      </a: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zh-CN" altLang="en-US" sz="1000" u="none" strike="noStrike" kern="1200" dirty="0">
                          <a:solidFill>
                            <a:schemeClr val="dk1"/>
                          </a:solidFill>
                          <a:effectLst/>
                          <a:latin typeface="+mn-lt"/>
                          <a:ea typeface="+mn-ea"/>
                          <a:cs typeface="+mn-cs"/>
                        </a:rPr>
                        <a:t>　</a:t>
                      </a: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dirty="0" smtClean="0">
                          <a:effectLst/>
                        </a:rPr>
                        <a:t>7</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610746390"/>
                  </a:ext>
                </a:extLst>
              </a:tr>
              <a:tr h="201297">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9525" marR="9525" marT="9525" marB="0" anchor="b"/>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10x12x2.5</a:t>
                      </a: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600</a:t>
                      </a:r>
                    </a:p>
                  </a:txBody>
                  <a:tcPr marL="9525" marR="9525" marT="9525" marB="0" anchor="b"/>
                </a:tc>
                <a:tc>
                  <a:txBody>
                    <a:bodyPr/>
                    <a:lstStyle/>
                    <a:p>
                      <a:pPr marL="0" algn="l" defTabSz="685800" rtl="0" eaLnBrk="1" fontAlgn="b" latinLnBrk="0" hangingPunct="1"/>
                      <a:r>
                        <a:rPr lang="en-US" altLang="zh-CN" sz="1000" u="none" strike="noStrike" kern="1200" noProof="0" dirty="0" smtClean="0">
                          <a:solidFill>
                            <a:schemeClr val="dk1"/>
                          </a:solidFill>
                          <a:effectLst/>
                          <a:latin typeface="+mn-lt"/>
                          <a:ea typeface="+mn-ea"/>
                          <a:cs typeface="+mn-cs"/>
                        </a:rPr>
                        <a:t>92</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altLang="zh-CN" sz="1000" u="none" strike="noStrike" kern="1200" noProof="0" dirty="0" smtClean="0">
                          <a:solidFill>
                            <a:schemeClr val="dk1"/>
                          </a:solidFill>
                          <a:effectLst/>
                          <a:latin typeface="+mn-lt"/>
                          <a:ea typeface="+mn-ea"/>
                          <a:cs typeface="+mn-cs"/>
                        </a:rPr>
                        <a:t>126</a:t>
                      </a:r>
                      <a:endParaRPr lang="en-US" altLang="zh-CN" sz="1000" u="none" strike="noStrike" kern="1200" noProof="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fr-FR" altLang="zh-CN" sz="1000" u="none" strike="noStrike" kern="1200" noProof="0" dirty="0" smtClean="0">
                          <a:solidFill>
                            <a:schemeClr val="dk1"/>
                          </a:solidFill>
                          <a:effectLst/>
                          <a:latin typeface="+mn-lt"/>
                          <a:ea typeface="+mn-ea"/>
                          <a:cs typeface="+mn-cs"/>
                        </a:rPr>
                        <a:t>&lt;70%</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altLang="zh-CN" sz="1000" u="none" strike="noStrike" kern="1200" noProof="0" dirty="0" smtClean="0">
                          <a:solidFill>
                            <a:schemeClr val="dk1"/>
                          </a:solidFill>
                          <a:effectLst/>
                          <a:latin typeface="+mn-lt"/>
                          <a:ea typeface="+mn-ea"/>
                          <a:cs typeface="+mn-cs"/>
                        </a:rPr>
                        <a:t>&lt;20%</a:t>
                      </a:r>
                      <a:endParaRPr lang="fr-FR" altLang="zh-CN" sz="1000" u="none" strike="noStrike" kern="1200" noProof="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1</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0.05</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a:t>
                      </a:r>
                      <a:endParaRPr lang="zh-CN" altLang="en-US" sz="10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3535943184"/>
                  </a:ext>
                </a:extLst>
              </a:tr>
              <a:tr h="185952">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9525" marR="9525" marT="9525" marB="0" anchor="b"/>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10x12x2.9</a:t>
                      </a: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700</a:t>
                      </a:r>
                    </a:p>
                  </a:txBody>
                  <a:tcPr marL="9525" marR="9525" marT="9525" marB="0" anchor="b"/>
                </a:tc>
                <a:tc>
                  <a:txBody>
                    <a:bodyPr/>
                    <a:lstStyle/>
                    <a:p>
                      <a:pPr marL="0" algn="l" defTabSz="685800" rtl="0" eaLnBrk="1" fontAlgn="b" latinLnBrk="0" hangingPunct="1"/>
                      <a:r>
                        <a:rPr lang="en-US" altLang="zh-CN" sz="1000" u="none" strike="noStrike" kern="1200" noProof="0" dirty="0" smtClean="0">
                          <a:solidFill>
                            <a:schemeClr val="dk1"/>
                          </a:solidFill>
                          <a:effectLst/>
                          <a:latin typeface="+mn-lt"/>
                          <a:ea typeface="+mn-ea"/>
                          <a:cs typeface="+mn-cs"/>
                        </a:rPr>
                        <a:t>93.3</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&lt;80%</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1</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a:t>
                      </a:r>
                      <a:endParaRPr lang="zh-CN" altLang="en-US" sz="10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2005110859"/>
                  </a:ext>
                </a:extLst>
              </a:tr>
              <a:tr h="185952">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9525" marR="9525" marT="9525" marB="0" anchor="b"/>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8x15x2.55</a:t>
                      </a: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700</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92</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127</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&lt;50%</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zh-CN" altLang="en-US" sz="1000" u="none" strike="noStrike" kern="1200" dirty="0">
                          <a:solidFill>
                            <a:schemeClr val="dk1"/>
                          </a:solidFill>
                          <a:effectLst/>
                          <a:latin typeface="+mn-lt"/>
                          <a:ea typeface="+mn-ea"/>
                          <a:cs typeface="+mn-cs"/>
                        </a:rPr>
                        <a:t>　</a:t>
                      </a:r>
                    </a:p>
                  </a:txBody>
                  <a:tcPr marL="9525" marR="9525" marT="9525" marB="0" anchor="b"/>
                </a:tc>
                <a:tc>
                  <a:txBody>
                    <a:bodyPr/>
                    <a:lstStyle/>
                    <a:p>
                      <a:pPr marL="0" algn="l" defTabSz="685800" rtl="0" eaLnBrk="1" fontAlgn="b" latinLnBrk="0" hangingPunct="1"/>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dirty="0" smtClean="0">
                          <a:effectLst/>
                        </a:rPr>
                        <a:t>8</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649855822"/>
                  </a:ext>
                </a:extLst>
              </a:tr>
              <a:tr h="164483">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5</a:t>
                      </a:r>
                    </a:p>
                  </a:txBody>
                  <a:tcPr marL="9525" marR="9525" marT="9525" marB="0" anchor="b"/>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8x12x2.5</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400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118.5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&lt;50%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0.02</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1</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dirty="0" smtClean="0">
                          <a:effectLst/>
                        </a:rPr>
                        <a:t>8</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96556429"/>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2385320233"/>
              </p:ext>
            </p:extLst>
          </p:nvPr>
        </p:nvGraphicFramePr>
        <p:xfrm>
          <a:off x="229723" y="3648800"/>
          <a:ext cx="6388707" cy="1144890"/>
        </p:xfrm>
        <a:graphic>
          <a:graphicData uri="http://schemas.openxmlformats.org/drawingml/2006/table">
            <a:tbl>
              <a:tblPr firstRow="1" bandRow="1">
                <a:tableStyleId>{073A0DAA-6AF3-43AB-8588-CEC1D06C72B9}</a:tableStyleId>
              </a:tblPr>
              <a:tblGrid>
                <a:gridCol w="719395">
                  <a:extLst>
                    <a:ext uri="{9D8B030D-6E8A-4147-A177-3AD203B41FA5}">
                      <a16:colId xmlns:a16="http://schemas.microsoft.com/office/drawing/2014/main" val="78568990"/>
                    </a:ext>
                  </a:extLst>
                </a:gridCol>
                <a:gridCol w="746334">
                  <a:extLst>
                    <a:ext uri="{9D8B030D-6E8A-4147-A177-3AD203B41FA5}">
                      <a16:colId xmlns:a16="http://schemas.microsoft.com/office/drawing/2014/main" val="1433696459"/>
                    </a:ext>
                  </a:extLst>
                </a:gridCol>
                <a:gridCol w="450751">
                  <a:extLst>
                    <a:ext uri="{9D8B030D-6E8A-4147-A177-3AD203B41FA5}">
                      <a16:colId xmlns:a16="http://schemas.microsoft.com/office/drawing/2014/main" val="235393632"/>
                    </a:ext>
                  </a:extLst>
                </a:gridCol>
                <a:gridCol w="791822">
                  <a:extLst>
                    <a:ext uri="{9D8B030D-6E8A-4147-A177-3AD203B41FA5}">
                      <a16:colId xmlns:a16="http://schemas.microsoft.com/office/drawing/2014/main" val="1359720914"/>
                    </a:ext>
                  </a:extLst>
                </a:gridCol>
                <a:gridCol w="701093">
                  <a:extLst>
                    <a:ext uri="{9D8B030D-6E8A-4147-A177-3AD203B41FA5}">
                      <a16:colId xmlns:a16="http://schemas.microsoft.com/office/drawing/2014/main" val="3925017228"/>
                    </a:ext>
                  </a:extLst>
                </a:gridCol>
                <a:gridCol w="476151">
                  <a:extLst>
                    <a:ext uri="{9D8B030D-6E8A-4147-A177-3AD203B41FA5}">
                      <a16:colId xmlns:a16="http://schemas.microsoft.com/office/drawing/2014/main" val="3132023214"/>
                    </a:ext>
                  </a:extLst>
                </a:gridCol>
                <a:gridCol w="645857">
                  <a:extLst>
                    <a:ext uri="{9D8B030D-6E8A-4147-A177-3AD203B41FA5}">
                      <a16:colId xmlns:a16="http://schemas.microsoft.com/office/drawing/2014/main" val="1135834907"/>
                    </a:ext>
                  </a:extLst>
                </a:gridCol>
                <a:gridCol w="491910">
                  <a:extLst>
                    <a:ext uri="{9D8B030D-6E8A-4147-A177-3AD203B41FA5}">
                      <a16:colId xmlns:a16="http://schemas.microsoft.com/office/drawing/2014/main" val="3729390560"/>
                    </a:ext>
                  </a:extLst>
                </a:gridCol>
                <a:gridCol w="519290">
                  <a:extLst>
                    <a:ext uri="{9D8B030D-6E8A-4147-A177-3AD203B41FA5}">
                      <a16:colId xmlns:a16="http://schemas.microsoft.com/office/drawing/2014/main" val="1725166259"/>
                    </a:ext>
                  </a:extLst>
                </a:gridCol>
                <a:gridCol w="846104">
                  <a:extLst>
                    <a:ext uri="{9D8B030D-6E8A-4147-A177-3AD203B41FA5}">
                      <a16:colId xmlns:a16="http://schemas.microsoft.com/office/drawing/2014/main" val="236113932"/>
                    </a:ext>
                  </a:extLst>
                </a:gridCol>
              </a:tblGrid>
              <a:tr h="275196">
                <a:tc rowSpan="2">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SPS</a:t>
                      </a:r>
                      <a:r>
                        <a:rPr lang="zh-CN" altLang="en-US" sz="1050" b="1" u="none" strike="noStrike" kern="1200" dirty="0" smtClean="0">
                          <a:solidFill>
                            <a:schemeClr val="lt1"/>
                          </a:solidFill>
                          <a:effectLst/>
                          <a:latin typeface="+mn-lt"/>
                          <a:ea typeface="+mn-ea"/>
                          <a:cs typeface="+mn-cs"/>
                        </a:rPr>
                        <a:t>系列</a:t>
                      </a:r>
                      <a:endParaRPr lang="zh-CN" alt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marL="0" algn="l" defTabSz="685800" rtl="0" eaLnBrk="1" fontAlgn="b" latinLnBrk="0" hangingPunct="1"/>
                      <a:r>
                        <a:rPr lang="zh-CN" altLang="en-US" sz="1050" b="1" u="none" strike="noStrike" kern="1200" dirty="0">
                          <a:solidFill>
                            <a:schemeClr val="lt1"/>
                          </a:solidFill>
                          <a:effectLst/>
                          <a:latin typeface="+mn-lt"/>
                          <a:ea typeface="+mn-ea"/>
                          <a:cs typeface="+mn-cs"/>
                        </a:rPr>
                        <a:t>尺寸</a:t>
                      </a:r>
                      <a:r>
                        <a:rPr lang="en-US" altLang="zh-CN" sz="1050" b="1" u="none" strike="noStrike" kern="1200" dirty="0">
                          <a:solidFill>
                            <a:schemeClr val="lt1"/>
                          </a:solidFill>
                          <a:effectLst/>
                          <a:latin typeface="+mn-lt"/>
                          <a:ea typeface="+mn-ea"/>
                          <a:cs typeface="+mn-cs"/>
                        </a:rPr>
                        <a:t>(</a:t>
                      </a:r>
                      <a:r>
                        <a:rPr lang="en-US" sz="1050" b="1" u="none" strike="noStrike" kern="1200" dirty="0">
                          <a:solidFill>
                            <a:schemeClr val="lt1"/>
                          </a:solidFill>
                          <a:effectLst/>
                          <a:latin typeface="+mn-lt"/>
                          <a:ea typeface="+mn-ea"/>
                          <a:cs typeface="+mn-cs"/>
                        </a:rPr>
                        <a:t>mm</a:t>
                      </a:r>
                      <a:r>
                        <a:rPr lang="en-US" sz="1050" b="1" u="none" strike="noStrike" kern="1200" dirty="0" smtClean="0">
                          <a:solidFill>
                            <a:schemeClr val="lt1"/>
                          </a:solidFill>
                          <a:effectLst/>
                          <a:latin typeface="+mn-lt"/>
                          <a:ea typeface="+mn-ea"/>
                          <a:cs typeface="+mn-cs"/>
                        </a:rPr>
                        <a:t>)</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marL="0" algn="l" defTabSz="685800" rtl="0" eaLnBrk="1" fontAlgn="b" latinLnBrk="0" hangingPunct="1"/>
                      <a:r>
                        <a:rPr lang="en-US" sz="1050" b="1" u="none" strike="noStrike" kern="1200" dirty="0" smtClean="0">
                          <a:solidFill>
                            <a:schemeClr val="lt1"/>
                          </a:solidFill>
                          <a:effectLst/>
                          <a:latin typeface="+mn-lt"/>
                          <a:ea typeface="+mn-ea"/>
                          <a:cs typeface="+mn-cs"/>
                        </a:rPr>
                        <a:t>F0</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gridSpan="2">
                  <a:txBody>
                    <a:bodyPr/>
                    <a:lstStyle/>
                    <a:p>
                      <a:pPr marL="0" algn="ctr" defTabSz="685800" rtl="0" eaLnBrk="1" fontAlgn="b" latinLnBrk="0" hangingPunct="1"/>
                      <a:r>
                        <a:rPr lang="zh-CN" altLang="en-US" sz="1050" b="1" u="none" strike="noStrike" kern="1200" dirty="0" smtClean="0">
                          <a:solidFill>
                            <a:schemeClr val="lt1"/>
                          </a:solidFill>
                          <a:effectLst/>
                          <a:latin typeface="+mn-lt"/>
                          <a:ea typeface="+mn-ea"/>
                          <a:cs typeface="+mn-cs"/>
                        </a:rPr>
                        <a:t>灵敏度</a:t>
                      </a:r>
                      <a:r>
                        <a:rPr lang="en-US" altLang="zh-CN" sz="1050" b="1" u="none" strike="noStrike" kern="1200" dirty="0" smtClean="0">
                          <a:solidFill>
                            <a:schemeClr val="lt1"/>
                          </a:solidFill>
                          <a:effectLst/>
                          <a:latin typeface="+mn-lt"/>
                          <a:ea typeface="+mn-ea"/>
                          <a:cs typeface="+mn-cs"/>
                        </a:rPr>
                        <a:t>(dB)</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gridSpan="2">
                  <a:txBody>
                    <a:bodyPr/>
                    <a:lstStyle/>
                    <a:p>
                      <a:pPr marL="0" algn="ctr" defTabSz="685800" rtl="0" eaLnBrk="1" fontAlgn="b" latinLnBrk="0" hangingPunct="1"/>
                      <a:r>
                        <a:rPr lang="en-US" altLang="zh-CN" sz="1050" u="none" strike="noStrike" kern="1200" dirty="0" smtClean="0">
                          <a:effectLst/>
                        </a:rPr>
                        <a:t>THD</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gridSpan="2">
                  <a:txBody>
                    <a:bodyPr/>
                    <a:lstStyle/>
                    <a:p>
                      <a:pPr algn="l" fontAlgn="b"/>
                      <a:r>
                        <a:rPr lang="zh-CN" altLang="en-US" sz="1050" u="none" strike="noStrike" dirty="0" smtClean="0">
                          <a:effectLst/>
                        </a:rPr>
                        <a:t>额定功率</a:t>
                      </a:r>
                      <a:r>
                        <a:rPr lang="en-US" altLang="zh-CN" sz="1050" u="none" strike="noStrike" dirty="0" smtClean="0">
                          <a:effectLst/>
                        </a:rPr>
                        <a:t>(w)</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rowSpan="2">
                  <a:txBody>
                    <a:bodyPr/>
                    <a:lstStyle/>
                    <a:p>
                      <a:pPr algn="l" fontAlgn="b"/>
                      <a:r>
                        <a:rPr lang="zh-CN" altLang="en-US" sz="1050" u="none" strike="noStrike" dirty="0" smtClean="0">
                          <a:effectLst/>
                        </a:rPr>
                        <a:t>交流电阻</a:t>
                      </a:r>
                      <a:r>
                        <a:rPr lang="en-US" altLang="zh-CN" sz="1050" u="none" strike="noStrike" dirty="0" smtClean="0">
                          <a:effectLst/>
                        </a:rPr>
                        <a:t>(</a:t>
                      </a:r>
                      <a:r>
                        <a:rPr lang="el-GR" altLang="zh-CN" sz="1050" u="none" strike="noStrike" dirty="0" smtClean="0">
                          <a:effectLst/>
                        </a:rPr>
                        <a:t>Ω</a:t>
                      </a:r>
                      <a:r>
                        <a:rPr lang="en-US" altLang="zh-CN" sz="1050" u="none" strike="noStrike" dirty="0" smtClean="0">
                          <a:effectLst/>
                        </a:rPr>
                        <a:t>)</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706247381"/>
                  </a:ext>
                </a:extLst>
              </a:tr>
              <a:tr h="2751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SPK</a:t>
                      </a:r>
                      <a:r>
                        <a:rPr lang="en-US" altLang="zh-CN" sz="1050" b="1" u="none" strike="noStrike" kern="1200" baseline="0" dirty="0" smtClean="0">
                          <a:solidFill>
                            <a:schemeClr val="lt1"/>
                          </a:solidFill>
                          <a:effectLst/>
                          <a:latin typeface="+mn-lt"/>
                          <a:ea typeface="+mn-ea"/>
                          <a:cs typeface="+mn-cs"/>
                        </a:rPr>
                        <a:t> </a:t>
                      </a:r>
                      <a:r>
                        <a:rPr lang="en-US" altLang="zh-CN" sz="1050" b="1" u="none" strike="noStrike" kern="1200" dirty="0" smtClean="0">
                          <a:solidFill>
                            <a:schemeClr val="lt1"/>
                          </a:solidFill>
                          <a:effectLst/>
                          <a:latin typeface="+mn-lt"/>
                          <a:ea typeface="+mn-ea"/>
                          <a:cs typeface="+mn-cs"/>
                        </a:rPr>
                        <a:t>(2KHz)</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RCV (1KHz</a:t>
                      </a:r>
                      <a:r>
                        <a:rPr lang="zh-CN" altLang="en-US" sz="1050" b="1" u="none" strike="noStrike" kern="1200" dirty="0" smtClean="0">
                          <a:solidFill>
                            <a:schemeClr val="lt1"/>
                          </a:solidFill>
                          <a:effectLst/>
                          <a:latin typeface="+mn-lt"/>
                          <a:ea typeface="+mn-ea"/>
                          <a:cs typeface="+mn-cs"/>
                        </a:rPr>
                        <a:t>）</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SPK</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RCV(200Hz) </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SPK</a:t>
                      </a:r>
                      <a:endParaRPr lang="zh-CN" altLang="en-US" sz="1050" b="1" u="none" strike="noStrike" kern="1200" dirty="0" smtClean="0">
                        <a:solidFill>
                          <a:schemeClr val="lt1"/>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REV</a:t>
                      </a:r>
                      <a:endParaRPr lang="zh-CN" altLang="en-US" sz="1050" b="1" u="none" strike="noStrike" kern="1200" dirty="0" smtClean="0">
                        <a:solidFill>
                          <a:schemeClr val="lt1"/>
                        </a:solidFill>
                        <a:effectLst/>
                        <a:latin typeface="+mn-lt"/>
                        <a:ea typeface="+mn-ea"/>
                        <a:cs typeface="+mn-cs"/>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vMerge="1">
                  <a:txBody>
                    <a:bodyPr/>
                    <a:lstStyle/>
                    <a:p>
                      <a:endParaRPr lang="zh-CN" altLang="en-US"/>
                    </a:p>
                  </a:txBody>
                  <a:tcPr/>
                </a:tc>
                <a:extLst>
                  <a:ext uri="{0D108BD9-81ED-4DB2-BD59-A6C34878D82A}">
                    <a16:rowId xmlns:a16="http://schemas.microsoft.com/office/drawing/2014/main" val="2035171339"/>
                  </a:ext>
                </a:extLst>
              </a:tr>
              <a:tr h="198166">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1</a:t>
                      </a: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10.5x13x3.2</a:t>
                      </a: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510</a:t>
                      </a:r>
                      <a:endParaRPr lang="en-US" altLang="zh-CN"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92.5</a:t>
                      </a:r>
                      <a:endParaRPr 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altLang="zh-CN" sz="1000" u="none" strike="noStrike" kern="1200" noProof="0" dirty="0" smtClean="0">
                          <a:solidFill>
                            <a:schemeClr val="dk1"/>
                          </a:solidFill>
                          <a:effectLst/>
                          <a:latin typeface="+mn-lt"/>
                          <a:ea typeface="+mn-ea"/>
                          <a:cs typeface="+mn-cs"/>
                        </a:rPr>
                        <a:t>125.5</a:t>
                      </a:r>
                      <a:endParaRPr lang="en-US" altLang="zh-CN" sz="1000" u="none" strike="noStrike" kern="1200" noProof="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40%</a:t>
                      </a:r>
                      <a:endParaRPr lang="en-US" altLang="zh-CN"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altLang="zh-CN" sz="1000" u="none" strike="noStrike" kern="1200" noProof="0" dirty="0" smtClean="0">
                          <a:solidFill>
                            <a:schemeClr val="dk1"/>
                          </a:solidFill>
                          <a:effectLst/>
                          <a:latin typeface="+mn-lt"/>
                          <a:ea typeface="+mn-ea"/>
                          <a:cs typeface="+mn-cs"/>
                        </a:rPr>
                        <a:t>15</a:t>
                      </a:r>
                      <a:r>
                        <a:rPr lang="en-US" altLang="zh-CN" sz="1000" u="none" strike="noStrike" kern="1200" noProof="0" dirty="0" smtClean="0">
                          <a:solidFill>
                            <a:schemeClr val="dk1"/>
                          </a:solidFill>
                          <a:effectLst/>
                          <a:latin typeface="+mn-lt"/>
                          <a:ea typeface="+mn-ea"/>
                          <a:cs typeface="+mn-cs"/>
                        </a:rPr>
                        <a:t>%</a:t>
                      </a:r>
                      <a:endParaRPr lang="fr-FR" altLang="zh-CN" sz="1000" u="none" strike="noStrike" kern="1200" noProof="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smtClean="0">
                          <a:solidFill>
                            <a:schemeClr val="dk1"/>
                          </a:solidFill>
                          <a:effectLst/>
                          <a:latin typeface="+mn-lt"/>
                          <a:ea typeface="+mn-ea"/>
                          <a:cs typeface="+mn-cs"/>
                        </a:rPr>
                        <a:t>1</a:t>
                      </a:r>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smtClean="0">
                          <a:solidFill>
                            <a:schemeClr val="dk1"/>
                          </a:solidFill>
                          <a:effectLst/>
                          <a:latin typeface="+mn-lt"/>
                          <a:ea typeface="+mn-ea"/>
                          <a:cs typeface="+mn-cs"/>
                        </a:rPr>
                        <a:t>0.058</a:t>
                      </a:r>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smtClean="0">
                          <a:solidFill>
                            <a:schemeClr val="dk1"/>
                          </a:solidFill>
                          <a:effectLst/>
                          <a:latin typeface="+mn-lt"/>
                          <a:ea typeface="+mn-ea"/>
                          <a:cs typeface="+mn-cs"/>
                        </a:rPr>
                        <a:t>7.2</a:t>
                      </a:r>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31618040"/>
                  </a:ext>
                </a:extLst>
              </a:tr>
              <a:tr h="198166">
                <a:tc>
                  <a:txBody>
                    <a:bodyPr/>
                    <a:lstStyle/>
                    <a:p>
                      <a:pPr algn="ctr" fontAlgn="b"/>
                      <a:r>
                        <a:rPr lang="en-US" sz="1000" u="none" strike="noStrike" kern="1200" dirty="0" smtClean="0">
                          <a:solidFill>
                            <a:schemeClr val="dk1"/>
                          </a:solidFill>
                          <a:effectLst/>
                          <a:latin typeface="+mn-lt"/>
                          <a:ea typeface="+mn-ea"/>
                          <a:cs typeface="+mn-cs"/>
                        </a:rPr>
                        <a:t>2</a:t>
                      </a:r>
                      <a:endParaRPr 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sz="1000" u="none" strike="noStrike" dirty="0">
                          <a:effectLst/>
                        </a:rPr>
                        <a:t>9x10x2.5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dirty="0">
                          <a:effectLst/>
                        </a:rPr>
                        <a:t>500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kern="1200" noProof="0" dirty="0" smtClean="0">
                          <a:solidFill>
                            <a:schemeClr val="dk1"/>
                          </a:solidFill>
                          <a:effectLst/>
                          <a:latin typeface="+mn-lt"/>
                          <a:ea typeface="+mn-ea"/>
                          <a:cs typeface="+mn-cs"/>
                        </a:rPr>
                        <a:t>86</a:t>
                      </a:r>
                      <a:endParaRPr 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altLang="zh-CN" sz="1000" u="none" strike="noStrike" kern="1200" noProof="0" dirty="0" smtClean="0">
                          <a:solidFill>
                            <a:schemeClr val="dk1"/>
                          </a:solidFill>
                          <a:effectLst/>
                          <a:latin typeface="+mn-lt"/>
                          <a:ea typeface="+mn-ea"/>
                          <a:cs typeface="+mn-cs"/>
                        </a:rPr>
                        <a:t>122.5</a:t>
                      </a:r>
                      <a:endParaRPr lang="en-US" altLang="zh-CN" sz="1000" u="none" strike="noStrike" kern="1200" noProof="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endParaRPr lang="en-US" altLang="zh-CN"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fr-FR" altLang="zh-CN" sz="1000" u="none" strike="noStrike" kern="1200" noProof="0" dirty="0" smtClean="0">
                          <a:solidFill>
                            <a:schemeClr val="dk1"/>
                          </a:solidFill>
                          <a:effectLst/>
                          <a:latin typeface="+mn-lt"/>
                          <a:ea typeface="+mn-ea"/>
                          <a:cs typeface="+mn-cs"/>
                        </a:rPr>
                        <a:t>&lt;37%</a:t>
                      </a:r>
                      <a:endParaRPr lang="fr-FR" altLang="zh-CN" sz="1000" u="none" strike="noStrike" kern="1200" noProof="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kern="1200" dirty="0" smtClean="0">
                          <a:solidFill>
                            <a:schemeClr val="dk1"/>
                          </a:solidFill>
                          <a:effectLst/>
                          <a:latin typeface="+mn-lt"/>
                          <a:ea typeface="+mn-ea"/>
                          <a:cs typeface="+mn-cs"/>
                        </a:rPr>
                        <a:t>0.6</a:t>
                      </a:r>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kern="1200" dirty="0" smtClean="0">
                          <a:solidFill>
                            <a:schemeClr val="dk1"/>
                          </a:solidFill>
                          <a:effectLst/>
                          <a:latin typeface="+mn-lt"/>
                          <a:ea typeface="+mn-ea"/>
                          <a:cs typeface="+mn-cs"/>
                        </a:rPr>
                        <a:t>0.05</a:t>
                      </a:r>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altLang="zh-CN" sz="1000" u="none" strike="noStrike" kern="1200" dirty="0" smtClean="0">
                          <a:solidFill>
                            <a:schemeClr val="dk1"/>
                          </a:solidFill>
                          <a:effectLst/>
                          <a:latin typeface="+mn-lt"/>
                          <a:ea typeface="+mn-ea"/>
                          <a:cs typeface="+mn-cs"/>
                        </a:rPr>
                        <a:t>13</a:t>
                      </a:r>
                      <a:endParaRPr lang="zh-CN" alt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535943184"/>
                  </a:ext>
                </a:extLst>
              </a:tr>
              <a:tr h="198166">
                <a:tc>
                  <a:txBody>
                    <a:bodyPr/>
                    <a:lstStyle/>
                    <a:p>
                      <a:pPr algn="ctr" fontAlgn="b"/>
                      <a:r>
                        <a:rPr lang="en-US" sz="1000" u="none" strike="noStrike" kern="1200" dirty="0" smtClean="0">
                          <a:solidFill>
                            <a:schemeClr val="dk1"/>
                          </a:solidFill>
                          <a:effectLst/>
                          <a:latin typeface="+mn-lt"/>
                          <a:ea typeface="+mn-ea"/>
                          <a:cs typeface="+mn-cs"/>
                        </a:rPr>
                        <a:t>3</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sz="1000" u="none" strike="noStrike" dirty="0">
                          <a:effectLst/>
                        </a:rPr>
                        <a:t>8x9x2.5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500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r>
                        <a:rPr lang="en-US" altLang="zh-CN" sz="1000" u="none" strike="noStrike" kern="1200" dirty="0" smtClean="0">
                          <a:solidFill>
                            <a:schemeClr val="dk1"/>
                          </a:solidFill>
                          <a:effectLst/>
                          <a:latin typeface="+mn-lt"/>
                          <a:ea typeface="+mn-ea"/>
                          <a:cs typeface="+mn-cs"/>
                        </a:rPr>
                        <a:t>84.5</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r>
                        <a:rPr lang="en-US" altLang="zh-CN" sz="1000" u="none" strike="noStrike" kern="1200" dirty="0" smtClean="0">
                          <a:solidFill>
                            <a:schemeClr val="dk1"/>
                          </a:solidFill>
                          <a:effectLst/>
                          <a:latin typeface="+mn-lt"/>
                          <a:ea typeface="+mn-ea"/>
                          <a:cs typeface="+mn-cs"/>
                        </a:rPr>
                        <a:t>123</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r>
                        <a:rPr lang="en-US" altLang="zh-CN" sz="1000" u="none" strike="noStrike" kern="1200" dirty="0" smtClean="0">
                          <a:solidFill>
                            <a:schemeClr val="dk1"/>
                          </a:solidFill>
                          <a:effectLst/>
                          <a:latin typeface="+mn-lt"/>
                          <a:ea typeface="+mn-ea"/>
                          <a:cs typeface="+mn-cs"/>
                        </a:rPr>
                        <a:t>&lt;40%</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kern="1200" dirty="0" smtClean="0">
                          <a:solidFill>
                            <a:schemeClr val="dk1"/>
                          </a:solidFill>
                          <a:effectLst/>
                          <a:latin typeface="+mn-lt"/>
                          <a:ea typeface="+mn-ea"/>
                          <a:cs typeface="+mn-cs"/>
                        </a:rPr>
                        <a:t>0.25</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kern="1200" dirty="0" smtClean="0">
                          <a:solidFill>
                            <a:schemeClr val="dk1"/>
                          </a:solidFill>
                          <a:effectLst/>
                          <a:latin typeface="+mn-lt"/>
                          <a:ea typeface="+mn-ea"/>
                          <a:cs typeface="+mn-cs"/>
                        </a:rPr>
                        <a:t>0.05</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n-US" altLang="zh-CN" sz="1000" u="none" strike="noStrike" kern="1200" dirty="0" smtClean="0">
                          <a:solidFill>
                            <a:schemeClr val="dk1"/>
                          </a:solidFill>
                          <a:effectLst/>
                          <a:latin typeface="+mn-lt"/>
                          <a:ea typeface="+mn-ea"/>
                          <a:cs typeface="+mn-cs"/>
                        </a:rPr>
                        <a:t>32</a:t>
                      </a:r>
                      <a:endParaRPr lang="zh-CN" altLang="en-US" sz="1000" u="none" strike="noStrike" kern="1200" dirty="0">
                        <a:solidFill>
                          <a:schemeClr val="dk1"/>
                        </a:solidFill>
                        <a:effectLst/>
                        <a:latin typeface="+mn-lt"/>
                        <a:ea typeface="+mn-ea"/>
                        <a:cs typeface="+mn-cs"/>
                      </a:endParaRPr>
                    </a:p>
                  </a:txBody>
                  <a:tcPr marL="9525" marR="9525" marT="9525" marB="0" anchor="b"/>
                </a:tc>
                <a:extLst>
                  <a:ext uri="{0D108BD9-81ED-4DB2-BD59-A6C34878D82A}">
                    <a16:rowId xmlns:a16="http://schemas.microsoft.com/office/drawing/2014/main" val="1178308539"/>
                  </a:ext>
                </a:extLst>
              </a:tr>
            </a:tbl>
          </a:graphicData>
        </a:graphic>
      </p:graphicFrame>
    </p:spTree>
    <p:extLst>
      <p:ext uri="{BB962C8B-B14F-4D97-AF65-F5344CB8AC3E}">
        <p14:creationId xmlns:p14="http://schemas.microsoft.com/office/powerpoint/2010/main" val="19598280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8599" y="150347"/>
            <a:ext cx="5672139" cy="9202519"/>
          </a:xfrm>
          <a:prstGeom prst="rect">
            <a:avLst/>
          </a:prstGeom>
        </p:spPr>
        <p:txBody>
          <a:bodyPr wrap="square">
            <a:spAutoFit/>
          </a:bodyPr>
          <a:lstStyle/>
          <a:p>
            <a:r>
              <a:rPr lang="zh-CN" altLang="en-US" sz="1600" dirty="0" smtClean="0"/>
              <a:t>实际目录</a:t>
            </a:r>
            <a:r>
              <a:rPr lang="zh-CN" altLang="en-US" sz="1600" dirty="0"/>
              <a:t>		</a:t>
            </a:r>
          </a:p>
          <a:p>
            <a:r>
              <a:rPr lang="zh-CN" altLang="en-US" sz="1600" dirty="0"/>
              <a:t>	</a:t>
            </a:r>
            <a:r>
              <a:rPr lang="en-US" altLang="zh-CN" sz="1600" dirty="0"/>
              <a:t>1 MEMS</a:t>
            </a:r>
            <a:r>
              <a:rPr lang="zh-CN" altLang="en-US" sz="1600" dirty="0"/>
              <a:t>类器件	</a:t>
            </a:r>
          </a:p>
          <a:p>
            <a:r>
              <a:rPr lang="zh-CN" altLang="en-US" sz="1600" dirty="0"/>
              <a:t>		模拟麦克风</a:t>
            </a:r>
          </a:p>
          <a:p>
            <a:r>
              <a:rPr lang="zh-CN" altLang="en-US" sz="1600" dirty="0"/>
              <a:t>		数字麦克风</a:t>
            </a:r>
          </a:p>
          <a:p>
            <a:r>
              <a:rPr lang="zh-CN" altLang="en-US" sz="1600" dirty="0"/>
              <a:t>		压电麦克风</a:t>
            </a:r>
          </a:p>
          <a:p>
            <a:r>
              <a:rPr lang="zh-CN" altLang="en-US" sz="1600" dirty="0"/>
              <a:t>		气压</a:t>
            </a:r>
            <a:r>
              <a:rPr lang="en-US" altLang="zh-CN" sz="1600" dirty="0"/>
              <a:t>&amp;</a:t>
            </a:r>
            <a:r>
              <a:rPr lang="zh-CN" altLang="en-US" sz="1600" dirty="0"/>
              <a:t>麦克风二合一传感器</a:t>
            </a:r>
          </a:p>
          <a:p>
            <a:r>
              <a:rPr lang="zh-CN" altLang="en-US" sz="1600" dirty="0"/>
              <a:t>		天线调谐器</a:t>
            </a:r>
            <a:r>
              <a:rPr lang="en-US" altLang="zh-CN" sz="1600" dirty="0"/>
              <a:t>(Tuner)</a:t>
            </a:r>
          </a:p>
          <a:p>
            <a:r>
              <a:rPr lang="en-US" altLang="zh-CN" sz="1600" dirty="0"/>
              <a:t>		</a:t>
            </a:r>
            <a:r>
              <a:rPr lang="zh-CN" altLang="en-US" sz="1600" dirty="0"/>
              <a:t>天线开关</a:t>
            </a:r>
            <a:r>
              <a:rPr lang="en-US" altLang="zh-CN" sz="1600" dirty="0"/>
              <a:t>(Switch)</a:t>
            </a:r>
          </a:p>
          <a:p>
            <a:r>
              <a:rPr lang="en-US" altLang="zh-CN" sz="1600" dirty="0"/>
              <a:t>	2 </a:t>
            </a:r>
            <a:r>
              <a:rPr lang="zh-CN" altLang="en-US" sz="1600" dirty="0"/>
              <a:t>电声类器件	</a:t>
            </a:r>
          </a:p>
          <a:p>
            <a:r>
              <a:rPr lang="zh-CN" altLang="en-US" sz="1600" dirty="0"/>
              <a:t>		微型扬声器</a:t>
            </a:r>
          </a:p>
          <a:p>
            <a:r>
              <a:rPr lang="zh-CN" altLang="en-US" sz="1600" dirty="0"/>
              <a:t>		受话器</a:t>
            </a:r>
          </a:p>
          <a:p>
            <a:r>
              <a:rPr lang="zh-CN" altLang="en-US" sz="1600" dirty="0"/>
              <a:t>		扬声器</a:t>
            </a:r>
            <a:r>
              <a:rPr lang="en-US" altLang="zh-CN" sz="1600" dirty="0"/>
              <a:t>&amp;</a:t>
            </a:r>
            <a:r>
              <a:rPr lang="zh-CN" altLang="en-US" sz="1600" dirty="0"/>
              <a:t>受话器二合一</a:t>
            </a:r>
          </a:p>
          <a:p>
            <a:r>
              <a:rPr lang="zh-CN" altLang="en-US" sz="1600" dirty="0"/>
              <a:t>		中型扬声器</a:t>
            </a:r>
          </a:p>
          <a:p>
            <a:r>
              <a:rPr lang="zh-CN" altLang="en-US" sz="1600" dirty="0"/>
              <a:t>		耳机芯</a:t>
            </a:r>
          </a:p>
          <a:p>
            <a:r>
              <a:rPr lang="zh-CN" altLang="en-US" sz="1600" dirty="0"/>
              <a:t>	</a:t>
            </a:r>
            <a:r>
              <a:rPr lang="en-US" altLang="zh-CN" sz="1600" dirty="0"/>
              <a:t>3 </a:t>
            </a:r>
            <a:r>
              <a:rPr lang="zh-CN" altLang="en-US" sz="1600" dirty="0"/>
              <a:t>电磁传动类	</a:t>
            </a:r>
          </a:p>
          <a:p>
            <a:r>
              <a:rPr lang="zh-CN" altLang="en-US" sz="1600" dirty="0"/>
              <a:t>		触感器</a:t>
            </a:r>
          </a:p>
          <a:p>
            <a:r>
              <a:rPr lang="zh-CN" altLang="en-US" sz="1600" dirty="0"/>
              <a:t>		激励器</a:t>
            </a:r>
          </a:p>
          <a:p>
            <a:r>
              <a:rPr lang="zh-CN" altLang="en-US" sz="1600" dirty="0"/>
              <a:t>		步进电机模组</a:t>
            </a:r>
          </a:p>
          <a:p>
            <a:r>
              <a:rPr lang="zh-CN" altLang="en-US" sz="1600" dirty="0"/>
              <a:t>	</a:t>
            </a:r>
            <a:r>
              <a:rPr lang="en-US" altLang="zh-CN" sz="1600" dirty="0"/>
              <a:t>4 </a:t>
            </a:r>
            <a:r>
              <a:rPr lang="zh-CN" altLang="en-US" sz="1600" dirty="0"/>
              <a:t>光学	</a:t>
            </a:r>
          </a:p>
          <a:p>
            <a:r>
              <a:rPr lang="zh-CN" altLang="en-US" sz="1600" dirty="0"/>
              <a:t>		塑胶镜头</a:t>
            </a:r>
          </a:p>
          <a:p>
            <a:r>
              <a:rPr lang="zh-CN" altLang="en-US" sz="1600" dirty="0"/>
              <a:t>		</a:t>
            </a:r>
            <a:r>
              <a:rPr lang="en-US" altLang="zh-CN" sz="1600" dirty="0"/>
              <a:t>WLG</a:t>
            </a:r>
            <a:r>
              <a:rPr lang="zh-CN" altLang="en-US" sz="1600" dirty="0"/>
              <a:t>镜片</a:t>
            </a:r>
          </a:p>
          <a:p>
            <a:r>
              <a:rPr lang="zh-CN" altLang="en-US" sz="1600" dirty="0"/>
              <a:t>		混合镜头</a:t>
            </a:r>
          </a:p>
          <a:p>
            <a:r>
              <a:rPr lang="zh-CN" altLang="en-US" sz="1600" dirty="0"/>
              <a:t>		玻璃镜头</a:t>
            </a:r>
          </a:p>
          <a:p>
            <a:r>
              <a:rPr lang="zh-CN" altLang="en-US" sz="1600" dirty="0"/>
              <a:t>		音圈马达</a:t>
            </a:r>
          </a:p>
          <a:p>
            <a:r>
              <a:rPr lang="zh-CN" altLang="en-US" sz="1600" dirty="0"/>
              <a:t>		</a:t>
            </a:r>
            <a:r>
              <a:rPr lang="en-US" altLang="zh-CN" sz="1600" dirty="0"/>
              <a:t>SMA</a:t>
            </a:r>
            <a:r>
              <a:rPr lang="zh-CN" altLang="en-US" sz="1600" dirty="0"/>
              <a:t>驱动器</a:t>
            </a:r>
          </a:p>
          <a:p>
            <a:r>
              <a:rPr lang="zh-CN" altLang="en-US" sz="1600" dirty="0"/>
              <a:t>		常规镜头模组</a:t>
            </a:r>
          </a:p>
          <a:p>
            <a:r>
              <a:rPr lang="zh-CN" altLang="en-US" sz="1600" dirty="0"/>
              <a:t>		潜望式镜头模组</a:t>
            </a:r>
          </a:p>
          <a:p>
            <a:r>
              <a:rPr lang="zh-CN" altLang="en-US" sz="1600" dirty="0"/>
              <a:t>	</a:t>
            </a:r>
            <a:r>
              <a:rPr lang="en-US" altLang="zh-CN" sz="1600" dirty="0"/>
              <a:t>5 </a:t>
            </a:r>
            <a:r>
              <a:rPr lang="zh-CN" altLang="en-US" sz="1600" dirty="0"/>
              <a:t>精密器件	</a:t>
            </a:r>
          </a:p>
          <a:p>
            <a:r>
              <a:rPr lang="zh-CN" altLang="en-US" sz="1600" dirty="0"/>
              <a:t>		</a:t>
            </a:r>
            <a:r>
              <a:rPr lang="en-US" altLang="zh-CN" sz="1600" dirty="0"/>
              <a:t>LCP</a:t>
            </a:r>
            <a:r>
              <a:rPr lang="zh-CN" altLang="en-US" sz="1600" dirty="0"/>
              <a:t>天线</a:t>
            </a:r>
            <a:r>
              <a:rPr lang="en-US" altLang="zh-CN" sz="1600" dirty="0"/>
              <a:t>/</a:t>
            </a:r>
            <a:r>
              <a:rPr lang="zh-CN" altLang="en-US" sz="1600" dirty="0"/>
              <a:t>传输线及模组</a:t>
            </a:r>
          </a:p>
          <a:p>
            <a:r>
              <a:rPr lang="zh-CN" altLang="en-US" sz="1600" dirty="0"/>
              <a:t>		</a:t>
            </a:r>
            <a:r>
              <a:rPr lang="en-US" altLang="zh-CN" sz="1600" dirty="0"/>
              <a:t>LDS</a:t>
            </a:r>
            <a:r>
              <a:rPr lang="zh-CN" altLang="en-US" sz="1600" dirty="0"/>
              <a:t>天线</a:t>
            </a:r>
            <a:r>
              <a:rPr lang="en-US" altLang="zh-CN" sz="1600" dirty="0"/>
              <a:t>/</a:t>
            </a:r>
            <a:r>
              <a:rPr lang="zh-CN" altLang="en-US" sz="1600" dirty="0"/>
              <a:t>电磁屏蔽件</a:t>
            </a:r>
          </a:p>
          <a:p>
            <a:r>
              <a:rPr lang="zh-CN" altLang="en-US" sz="1600" dirty="0"/>
              <a:t>		无线充电</a:t>
            </a:r>
          </a:p>
          <a:p>
            <a:r>
              <a:rPr lang="zh-CN" altLang="en-US" sz="1600" dirty="0"/>
              <a:t>		散热产品</a:t>
            </a:r>
          </a:p>
          <a:p>
            <a:r>
              <a:rPr lang="zh-CN" altLang="en-US" sz="1600" dirty="0"/>
              <a:t>		</a:t>
            </a:r>
            <a:r>
              <a:rPr lang="en-US" altLang="zh-CN" sz="1600" dirty="0"/>
              <a:t>3D</a:t>
            </a:r>
            <a:r>
              <a:rPr lang="zh-CN" altLang="en-US" sz="1600" dirty="0"/>
              <a:t>玻璃</a:t>
            </a:r>
          </a:p>
          <a:p>
            <a:r>
              <a:rPr lang="zh-CN" altLang="en-US" sz="1600" dirty="0"/>
              <a:t>		金属结构件</a:t>
            </a:r>
          </a:p>
          <a:p>
            <a:r>
              <a:rPr lang="zh-CN" altLang="en-US" sz="1600" dirty="0"/>
              <a:t>		基站陶瓷滤波器</a:t>
            </a:r>
          </a:p>
          <a:p>
            <a:r>
              <a:rPr lang="zh-CN" altLang="en-US" sz="1600" dirty="0"/>
              <a:t>		基站天线</a:t>
            </a:r>
          </a:p>
          <a:p>
            <a:r>
              <a:rPr lang="zh-CN" altLang="en-US" sz="1600" dirty="0"/>
              <a:t>		毫米波天线</a:t>
            </a:r>
          </a:p>
        </p:txBody>
      </p:sp>
    </p:spTree>
    <p:extLst>
      <p:ext uri="{BB962C8B-B14F-4D97-AF65-F5344CB8AC3E}">
        <p14:creationId xmlns:p14="http://schemas.microsoft.com/office/powerpoint/2010/main" val="1651596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277346" y="36083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任意多边形 11"/>
          <p:cNvSpPr/>
          <p:nvPr/>
        </p:nvSpPr>
        <p:spPr>
          <a:xfrm>
            <a:off x="1457323" y="495300"/>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3" name="任意多边形 12"/>
          <p:cNvSpPr/>
          <p:nvPr/>
        </p:nvSpPr>
        <p:spPr>
          <a:xfrm flipV="1">
            <a:off x="277346" y="495300"/>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p:cNvSpPr txBox="1"/>
          <p:nvPr/>
        </p:nvSpPr>
        <p:spPr>
          <a:xfrm>
            <a:off x="1798344" y="565859"/>
            <a:ext cx="4840579" cy="954107"/>
          </a:xfrm>
          <a:prstGeom prst="rect">
            <a:avLst/>
          </a:prstGeom>
          <a:noFill/>
        </p:spPr>
        <p:txBody>
          <a:bodyPr wrap="square" rtlCol="0">
            <a:spAutoFit/>
          </a:bodyPr>
          <a:lstStyle/>
          <a:p>
            <a:pPr lvl="0"/>
            <a:r>
              <a:rPr lang="zh-CN" altLang="en-US" sz="1400" b="1" dirty="0">
                <a:solidFill>
                  <a:srgbClr val="5B9BD5">
                    <a:lumMod val="50000"/>
                  </a:srgbClr>
                </a:solidFill>
              </a:rPr>
              <a:t>中型扬声器</a:t>
            </a:r>
          </a:p>
          <a:p>
            <a:pPr lvl="0"/>
            <a:r>
              <a:rPr lang="zh-CN" altLang="en-US" sz="1050" dirty="0" smtClean="0"/>
              <a:t>为</a:t>
            </a:r>
            <a:r>
              <a:rPr lang="zh-CN" altLang="en-US" sz="1050" dirty="0"/>
              <a:t>客户提供定制尺寸的圆形，矩形喇叭。产品具有尺寸小，效率高，摆放位置灵活的特点</a:t>
            </a:r>
            <a:r>
              <a:rPr lang="zh-CN" altLang="en-US" sz="1050" dirty="0" smtClean="0"/>
              <a:t>。中型</a:t>
            </a:r>
            <a:r>
              <a:rPr lang="zh-CN" altLang="en-US" sz="1050" dirty="0"/>
              <a:t>尺寸扬声器产品组成车载扬声器阵列，可实现多声道、立体声和独立声场等功能。适用于笔记本电脑，智能音箱，车载声学等领域。可根据客户需求提供定制化方案</a:t>
            </a:r>
            <a:r>
              <a:rPr lang="zh-CN" altLang="en-US" sz="1050" dirty="0" smtClean="0"/>
              <a:t>。</a:t>
            </a:r>
            <a:endParaRPr lang="zh-CN" altLang="en-US" sz="1050" dirty="0"/>
          </a:p>
        </p:txBody>
      </p:sp>
      <p:graphicFrame>
        <p:nvGraphicFramePr>
          <p:cNvPr id="15" name="表格 14"/>
          <p:cNvGraphicFramePr>
            <a:graphicFrameLocks noGrp="1"/>
          </p:cNvGraphicFramePr>
          <p:nvPr>
            <p:extLst>
              <p:ext uri="{D42A27DB-BD31-4B8C-83A1-F6EECF244321}">
                <p14:modId xmlns:p14="http://schemas.microsoft.com/office/powerpoint/2010/main" val="4215607831"/>
              </p:ext>
            </p:extLst>
          </p:nvPr>
        </p:nvGraphicFramePr>
        <p:xfrm>
          <a:off x="277344" y="7283077"/>
          <a:ext cx="6361576" cy="677964"/>
        </p:xfrm>
        <a:graphic>
          <a:graphicData uri="http://schemas.openxmlformats.org/drawingml/2006/table">
            <a:tbl>
              <a:tblPr firstRow="1" bandRow="1">
                <a:tableStyleId>{073A0DAA-6AF3-43AB-8588-CEC1D06C72B9}</a:tableStyleId>
              </a:tblPr>
              <a:tblGrid>
                <a:gridCol w="922803">
                  <a:extLst>
                    <a:ext uri="{9D8B030D-6E8A-4147-A177-3AD203B41FA5}">
                      <a16:colId xmlns:a16="http://schemas.microsoft.com/office/drawing/2014/main" val="78568990"/>
                    </a:ext>
                  </a:extLst>
                </a:gridCol>
                <a:gridCol w="971550">
                  <a:extLst>
                    <a:ext uri="{9D8B030D-6E8A-4147-A177-3AD203B41FA5}">
                      <a16:colId xmlns:a16="http://schemas.microsoft.com/office/drawing/2014/main" val="1433696459"/>
                    </a:ext>
                  </a:extLst>
                </a:gridCol>
                <a:gridCol w="952500">
                  <a:extLst>
                    <a:ext uri="{9D8B030D-6E8A-4147-A177-3AD203B41FA5}">
                      <a16:colId xmlns:a16="http://schemas.microsoft.com/office/drawing/2014/main" val="1359720914"/>
                    </a:ext>
                  </a:extLst>
                </a:gridCol>
                <a:gridCol w="1076325">
                  <a:extLst>
                    <a:ext uri="{9D8B030D-6E8A-4147-A177-3AD203B41FA5}">
                      <a16:colId xmlns:a16="http://schemas.microsoft.com/office/drawing/2014/main" val="3132023214"/>
                    </a:ext>
                  </a:extLst>
                </a:gridCol>
                <a:gridCol w="501017">
                  <a:extLst>
                    <a:ext uri="{9D8B030D-6E8A-4147-A177-3AD203B41FA5}">
                      <a16:colId xmlns:a16="http://schemas.microsoft.com/office/drawing/2014/main" val="2762155858"/>
                    </a:ext>
                  </a:extLst>
                </a:gridCol>
                <a:gridCol w="908683">
                  <a:extLst>
                    <a:ext uri="{9D8B030D-6E8A-4147-A177-3AD203B41FA5}">
                      <a16:colId xmlns:a16="http://schemas.microsoft.com/office/drawing/2014/main" val="3729390560"/>
                    </a:ext>
                  </a:extLst>
                </a:gridCol>
                <a:gridCol w="1028698">
                  <a:extLst>
                    <a:ext uri="{9D8B030D-6E8A-4147-A177-3AD203B41FA5}">
                      <a16:colId xmlns:a16="http://schemas.microsoft.com/office/drawing/2014/main" val="236113932"/>
                    </a:ext>
                  </a:extLst>
                </a:gridCol>
              </a:tblGrid>
              <a:tr h="281632">
                <a:tc>
                  <a:txBody>
                    <a:bodyPr/>
                    <a:lstStyle/>
                    <a:p>
                      <a:pPr marL="0" algn="ctr" defTabSz="685800" rtl="0" eaLnBrk="1" fontAlgn="b" latinLnBrk="0" hangingPunct="1"/>
                      <a:r>
                        <a:rPr lang="zh-CN" altLang="en-US" sz="1050" u="none" strike="noStrike" kern="1200" dirty="0" smtClean="0">
                          <a:effectLst/>
                        </a:rPr>
                        <a:t>产品编号</a:t>
                      </a:r>
                      <a:endParaRPr lang="zh-CN" alt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solidFill>
                      <a:schemeClr val="accent1">
                        <a:lumMod val="75000"/>
                      </a:schemeClr>
                    </a:solidFill>
                  </a:tcPr>
                </a:tc>
                <a:tc>
                  <a:txBody>
                    <a:bodyPr/>
                    <a:lstStyle/>
                    <a:p>
                      <a:pPr marL="0" algn="ctr" defTabSz="685800" rtl="0" eaLnBrk="1" fontAlgn="b" latinLnBrk="0" hangingPunct="1"/>
                      <a:r>
                        <a:rPr lang="zh-CN" altLang="en-US" sz="1050" u="none" strike="noStrike" kern="1200" dirty="0">
                          <a:effectLst/>
                        </a:rPr>
                        <a:t>尺寸</a:t>
                      </a:r>
                      <a:r>
                        <a:rPr lang="en-US" altLang="zh-CN" sz="1050" u="none" strike="noStrike" kern="1200" dirty="0">
                          <a:effectLst/>
                        </a:rPr>
                        <a:t>(</a:t>
                      </a:r>
                      <a:r>
                        <a:rPr lang="en-US" sz="1050" u="none" strike="noStrike" kern="1200" dirty="0">
                          <a:effectLst/>
                        </a:rPr>
                        <a:t>mm</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solidFill>
                      <a:schemeClr val="accent1">
                        <a:lumMod val="75000"/>
                      </a:schemeClr>
                    </a:solidFill>
                  </a:tcPr>
                </a:tc>
                <a:tc>
                  <a:txBody>
                    <a:bodyPr/>
                    <a:lstStyle/>
                    <a:p>
                      <a:pPr marL="0" algn="ctr" defTabSz="685800" rtl="0" eaLnBrk="1" fontAlgn="b" latinLnBrk="0" hangingPunct="1"/>
                      <a:r>
                        <a:rPr lang="en-US" sz="1050" u="none" strike="noStrike" kern="1200" dirty="0">
                          <a:effectLst/>
                        </a:rPr>
                        <a:t>F0(Hz</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solidFill>
                      <a:schemeClr val="accent1">
                        <a:lumMod val="75000"/>
                      </a:schemeClr>
                    </a:solidFill>
                  </a:tcPr>
                </a:tc>
                <a:tc>
                  <a:txBody>
                    <a:bodyPr/>
                    <a:lstStyle/>
                    <a:p>
                      <a:pPr marL="0" algn="ctr" defTabSz="685800" rtl="0" eaLnBrk="1" fontAlgn="b" latinLnBrk="0" hangingPunct="1"/>
                      <a:r>
                        <a:rPr lang="zh-CN" altLang="en-US" sz="1050" u="none" strike="noStrike" kern="1200" dirty="0">
                          <a:effectLst/>
                        </a:rPr>
                        <a:t>灵敏度</a:t>
                      </a:r>
                      <a:r>
                        <a:rPr lang="en-US" altLang="zh-CN" sz="1050" u="none" strike="noStrike" kern="1200" dirty="0">
                          <a:effectLst/>
                        </a:rPr>
                        <a:t>(</a:t>
                      </a:r>
                      <a:r>
                        <a:rPr lang="en-US" sz="1050" u="none" strike="noStrike" kern="1200" dirty="0" smtClean="0">
                          <a:effectLst/>
                        </a:rPr>
                        <a:t>dB@2KHz)</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solidFill>
                      <a:schemeClr val="accent1">
                        <a:lumMod val="75000"/>
                      </a:schemeClr>
                    </a:solidFill>
                  </a:tcPr>
                </a:tc>
                <a:tc>
                  <a:txBody>
                    <a:bodyPr/>
                    <a:lstStyle/>
                    <a:p>
                      <a:pPr marL="0" algn="ctr" defTabSz="685800" rtl="0" eaLnBrk="1" fontAlgn="b" latinLnBrk="0" hangingPunct="1"/>
                      <a:r>
                        <a:rPr lang="en-US" sz="1050" u="none" strike="noStrike" kern="1200" dirty="0" smtClean="0">
                          <a:effectLst/>
                        </a:rPr>
                        <a:t>THD</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solidFill>
                      <a:schemeClr val="accent1">
                        <a:lumMod val="75000"/>
                      </a:schemeClr>
                    </a:solidFill>
                  </a:tcPr>
                </a:tc>
                <a:tc>
                  <a:txBody>
                    <a:bodyPr/>
                    <a:lstStyle/>
                    <a:p>
                      <a:pPr algn="ctr" fontAlgn="b"/>
                      <a:r>
                        <a:rPr lang="zh-CN" altLang="en-US" sz="1050" u="none" strike="noStrike" dirty="0" smtClean="0">
                          <a:effectLst/>
                        </a:rPr>
                        <a:t>额定功率</a:t>
                      </a:r>
                      <a:r>
                        <a:rPr lang="en-US" altLang="zh-CN" sz="1050" u="none" strike="noStrike" dirty="0" smtClean="0">
                          <a:effectLst/>
                        </a:rPr>
                        <a:t>(</a:t>
                      </a:r>
                      <a:r>
                        <a:rPr lang="en-US" altLang="zh-CN" sz="1050" u="none" strike="noStrike" dirty="0" err="1" smtClean="0">
                          <a:effectLst/>
                        </a:rPr>
                        <a:t>mW</a:t>
                      </a:r>
                      <a:r>
                        <a:rPr lang="en-US" altLang="zh-CN" sz="1050" u="none" strike="noStrike" dirty="0" smtClean="0">
                          <a:effectLst/>
                        </a:rPr>
                        <a:t>)</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chemeClr val="accent1">
                        <a:lumMod val="75000"/>
                      </a:schemeClr>
                    </a:solidFill>
                  </a:tcPr>
                </a:tc>
                <a:tc>
                  <a:txBody>
                    <a:bodyPr/>
                    <a:lstStyle/>
                    <a:p>
                      <a:pPr algn="ctr" fontAlgn="b"/>
                      <a:r>
                        <a:rPr lang="zh-CN" altLang="en-US" sz="1050" u="none" strike="noStrike" dirty="0" smtClean="0">
                          <a:effectLst/>
                        </a:rPr>
                        <a:t>交流电阻</a:t>
                      </a:r>
                      <a:r>
                        <a:rPr lang="en-US" altLang="zh-CN" sz="1050" u="none" strike="noStrike" dirty="0" smtClean="0">
                          <a:effectLst/>
                        </a:rPr>
                        <a:t>(ohm)</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solidFill>
                      <a:schemeClr val="accent1">
                        <a:lumMod val="75000"/>
                      </a:schemeClr>
                    </a:solidFill>
                  </a:tcPr>
                </a:tc>
                <a:extLst>
                  <a:ext uri="{0D108BD9-81ED-4DB2-BD59-A6C34878D82A}">
                    <a16:rowId xmlns:a16="http://schemas.microsoft.com/office/drawing/2014/main" val="706247381"/>
                  </a:ext>
                </a:extLst>
              </a:tr>
              <a:tr h="198166">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1</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l-GR" sz="1000" u="none" strike="noStrike" dirty="0">
                          <a:effectLst/>
                        </a:rPr>
                        <a:t>φ14.25</a:t>
                      </a:r>
                      <a:r>
                        <a:rPr lang="en-US" sz="1000" u="none" strike="noStrike" dirty="0">
                          <a:effectLst/>
                        </a:rPr>
                        <a:t>x3.3</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210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88.5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&lt;20%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a:effectLst/>
                        </a:rPr>
                        <a:t>32</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2610746390"/>
                  </a:ext>
                </a:extLst>
              </a:tr>
              <a:tr h="198166">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2</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algn="l" fontAlgn="b"/>
                      <a:r>
                        <a:rPr lang="el-GR" sz="1000" u="none" strike="noStrike" dirty="0">
                          <a:effectLst/>
                        </a:rPr>
                        <a:t>φ13.4</a:t>
                      </a:r>
                      <a:r>
                        <a:rPr lang="en-US" sz="1000" u="none" strike="noStrike" dirty="0">
                          <a:effectLst/>
                        </a:rPr>
                        <a:t>x2.4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210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85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&lt;20%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smtClean="0">
                          <a:effectLst/>
                        </a:rPr>
                        <a:t>10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altLang="zh-CN" sz="1000" u="none" strike="noStrike" dirty="0">
                          <a:effectLst/>
                        </a:rPr>
                        <a:t>32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3535943184"/>
                  </a:ext>
                </a:extLst>
              </a:tr>
            </a:tbl>
          </a:graphicData>
        </a:graphic>
      </p:graphicFrame>
      <p:cxnSp>
        <p:nvCxnSpPr>
          <p:cNvPr id="16" name="直接连接符 15"/>
          <p:cNvCxnSpPr/>
          <p:nvPr/>
        </p:nvCxnSpPr>
        <p:spPr>
          <a:xfrm>
            <a:off x="277344" y="567578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1457321" y="5810250"/>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8" name="任意多边形 17"/>
          <p:cNvSpPr/>
          <p:nvPr/>
        </p:nvSpPr>
        <p:spPr>
          <a:xfrm flipV="1">
            <a:off x="277344" y="5810250"/>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1798342" y="5880809"/>
            <a:ext cx="4840579" cy="630942"/>
          </a:xfrm>
          <a:prstGeom prst="rect">
            <a:avLst/>
          </a:prstGeom>
          <a:noFill/>
        </p:spPr>
        <p:txBody>
          <a:bodyPr wrap="square" rtlCol="0">
            <a:spAutoFit/>
          </a:bodyPr>
          <a:lstStyle/>
          <a:p>
            <a:pPr lvl="0"/>
            <a:r>
              <a:rPr lang="zh-CN" altLang="en-US" sz="1400" b="1" dirty="0">
                <a:solidFill>
                  <a:srgbClr val="5B9BD5">
                    <a:lumMod val="50000"/>
                  </a:srgbClr>
                </a:solidFill>
              </a:rPr>
              <a:t>耳机芯</a:t>
            </a:r>
          </a:p>
          <a:p>
            <a:pPr lvl="0"/>
            <a:r>
              <a:rPr lang="zh-CN" altLang="en-US" sz="1050" dirty="0" smtClean="0"/>
              <a:t>基于</a:t>
            </a:r>
            <a:r>
              <a:rPr lang="en-US" altLang="zh-CN" sz="1050" dirty="0" smtClean="0"/>
              <a:t>AAC</a:t>
            </a:r>
            <a:r>
              <a:rPr lang="zh-CN" altLang="en-US" sz="1050" dirty="0" smtClean="0"/>
              <a:t>自动化</a:t>
            </a:r>
            <a:r>
              <a:rPr lang="zh-CN" altLang="en-US" sz="1050" dirty="0"/>
              <a:t>能力，零件的一体化制造能力，供应高品质，高可靠性的耳机芯产品。适用于各类耳机设备中。</a:t>
            </a:r>
            <a:r>
              <a:rPr lang="zh-CN" altLang="en-US" sz="1050" dirty="0" smtClean="0"/>
              <a:t>可根据</a:t>
            </a:r>
            <a:r>
              <a:rPr lang="zh-CN" altLang="en-US" sz="1050" dirty="0"/>
              <a:t>客户需求提供定制化方案。</a:t>
            </a:r>
          </a:p>
        </p:txBody>
      </p:sp>
      <p:graphicFrame>
        <p:nvGraphicFramePr>
          <p:cNvPr id="20" name="表格 19"/>
          <p:cNvGraphicFramePr>
            <a:graphicFrameLocks noGrp="1"/>
          </p:cNvGraphicFramePr>
          <p:nvPr>
            <p:extLst>
              <p:ext uri="{D42A27DB-BD31-4B8C-83A1-F6EECF244321}">
                <p14:modId xmlns:p14="http://schemas.microsoft.com/office/powerpoint/2010/main" val="1345495627"/>
              </p:ext>
            </p:extLst>
          </p:nvPr>
        </p:nvGraphicFramePr>
        <p:xfrm>
          <a:off x="277344" y="1856999"/>
          <a:ext cx="6361577" cy="2029206"/>
        </p:xfrm>
        <a:graphic>
          <a:graphicData uri="http://schemas.openxmlformats.org/drawingml/2006/table">
            <a:tbl>
              <a:tblPr firstRow="1" bandRow="1">
                <a:tableStyleId>{073A0DAA-6AF3-43AB-8588-CEC1D06C72B9}</a:tableStyleId>
              </a:tblPr>
              <a:tblGrid>
                <a:gridCol w="787550">
                  <a:extLst>
                    <a:ext uri="{9D8B030D-6E8A-4147-A177-3AD203B41FA5}">
                      <a16:colId xmlns:a16="http://schemas.microsoft.com/office/drawing/2014/main" val="78568990"/>
                    </a:ext>
                  </a:extLst>
                </a:gridCol>
                <a:gridCol w="822960">
                  <a:extLst>
                    <a:ext uri="{9D8B030D-6E8A-4147-A177-3AD203B41FA5}">
                      <a16:colId xmlns:a16="http://schemas.microsoft.com/office/drawing/2014/main" val="1433696459"/>
                    </a:ext>
                  </a:extLst>
                </a:gridCol>
                <a:gridCol w="701040">
                  <a:extLst>
                    <a:ext uri="{9D8B030D-6E8A-4147-A177-3AD203B41FA5}">
                      <a16:colId xmlns:a16="http://schemas.microsoft.com/office/drawing/2014/main" val="1359720914"/>
                    </a:ext>
                  </a:extLst>
                </a:gridCol>
                <a:gridCol w="784860">
                  <a:extLst>
                    <a:ext uri="{9D8B030D-6E8A-4147-A177-3AD203B41FA5}">
                      <a16:colId xmlns:a16="http://schemas.microsoft.com/office/drawing/2014/main" val="3925017228"/>
                    </a:ext>
                  </a:extLst>
                </a:gridCol>
                <a:gridCol w="786765">
                  <a:extLst>
                    <a:ext uri="{9D8B030D-6E8A-4147-A177-3AD203B41FA5}">
                      <a16:colId xmlns:a16="http://schemas.microsoft.com/office/drawing/2014/main" val="3132023214"/>
                    </a:ext>
                  </a:extLst>
                </a:gridCol>
                <a:gridCol w="495301">
                  <a:extLst>
                    <a:ext uri="{9D8B030D-6E8A-4147-A177-3AD203B41FA5}">
                      <a16:colId xmlns:a16="http://schemas.microsoft.com/office/drawing/2014/main" val="1135834907"/>
                    </a:ext>
                  </a:extLst>
                </a:gridCol>
                <a:gridCol w="394333">
                  <a:extLst>
                    <a:ext uri="{9D8B030D-6E8A-4147-A177-3AD203B41FA5}">
                      <a16:colId xmlns:a16="http://schemas.microsoft.com/office/drawing/2014/main" val="2762155858"/>
                    </a:ext>
                  </a:extLst>
                </a:gridCol>
                <a:gridCol w="716280">
                  <a:extLst>
                    <a:ext uri="{9D8B030D-6E8A-4147-A177-3AD203B41FA5}">
                      <a16:colId xmlns:a16="http://schemas.microsoft.com/office/drawing/2014/main" val="3729390560"/>
                    </a:ext>
                  </a:extLst>
                </a:gridCol>
                <a:gridCol w="872488">
                  <a:extLst>
                    <a:ext uri="{9D8B030D-6E8A-4147-A177-3AD203B41FA5}">
                      <a16:colId xmlns:a16="http://schemas.microsoft.com/office/drawing/2014/main" val="236113932"/>
                    </a:ext>
                  </a:extLst>
                </a:gridCol>
              </a:tblGrid>
              <a:tr h="223854">
                <a:tc rowSpan="2">
                  <a:txBody>
                    <a:bodyPr/>
                    <a:lstStyle/>
                    <a:p>
                      <a:pPr marL="0" algn="ctr" defTabSz="685800" rtl="0" eaLnBrk="1" fontAlgn="b" latinLnBrk="0" hangingPunct="1"/>
                      <a:r>
                        <a:rPr lang="zh-CN" altLang="en-US" sz="1050" u="none" strike="noStrike" kern="1200" dirty="0" smtClean="0">
                          <a:effectLst/>
                        </a:rPr>
                        <a:t>产品编号</a:t>
                      </a:r>
                      <a:endParaRPr lang="zh-CN" alt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marL="0" algn="l" defTabSz="685800" rtl="0" eaLnBrk="1" fontAlgn="b" latinLnBrk="0" hangingPunct="1"/>
                      <a:r>
                        <a:rPr lang="zh-CN" altLang="en-US" sz="1050" u="none" strike="noStrike" kern="1200" dirty="0">
                          <a:effectLst/>
                        </a:rPr>
                        <a:t>尺寸</a:t>
                      </a:r>
                      <a:r>
                        <a:rPr lang="en-US" altLang="zh-CN" sz="1050" u="none" strike="noStrike" kern="1200" dirty="0">
                          <a:effectLst/>
                        </a:rPr>
                        <a:t>(</a:t>
                      </a:r>
                      <a:r>
                        <a:rPr lang="en-US" sz="1050" u="none" strike="noStrike" kern="1200" dirty="0">
                          <a:effectLst/>
                        </a:rPr>
                        <a:t>mm</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gridSpan="2">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F0</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gridSpan="2">
                  <a:txBody>
                    <a:bodyPr/>
                    <a:lstStyle/>
                    <a:p>
                      <a:pPr marL="0" algn="ctr" defTabSz="685800" rtl="0" eaLnBrk="1" fontAlgn="b" latinLnBrk="0" hangingPunct="1"/>
                      <a:r>
                        <a:rPr lang="zh-CN" altLang="en-US" sz="1050" u="none" strike="noStrike" kern="1200" dirty="0">
                          <a:effectLst/>
                        </a:rPr>
                        <a:t>灵敏度</a:t>
                      </a:r>
                      <a:r>
                        <a:rPr lang="en-US" altLang="zh-CN" sz="1050" u="none" strike="noStrike" kern="1200" dirty="0">
                          <a:effectLst/>
                        </a:rPr>
                        <a:t>(</a:t>
                      </a:r>
                      <a:r>
                        <a:rPr lang="en-US" sz="1050" u="none" strike="noStrike" kern="1200" dirty="0">
                          <a:effectLst/>
                        </a:rPr>
                        <a:t>dB</a:t>
                      </a:r>
                      <a:r>
                        <a:rPr lang="en-US" sz="1050" u="none" strike="noStrike" kern="1200" dirty="0" smtClean="0">
                          <a:effectLst/>
                        </a:rPr>
                        <a:t>)</a:t>
                      </a:r>
                      <a:endParaRPr lang="en-US" sz="1050" b="1" i="0" u="none" strike="noStrike" kern="1200" dirty="0">
                        <a:solidFill>
                          <a:schemeClr val="bg1"/>
                        </a:solidFill>
                        <a:effectLst/>
                        <a:latin typeface="微软雅黑" panose="020B0503020204020204" pitchFamily="34" charset="-122"/>
                        <a:ea typeface="微软雅黑" panose="020B0503020204020204" pitchFamily="34" charset="-122"/>
                        <a:cs typeface="+mn-cs"/>
                      </a:endParaRPr>
                    </a:p>
                  </a:txBody>
                  <a:tcPr marL="9525" marR="9525" marT="9525" marB="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a:p>
                  </a:txBody>
                  <a:tcPr/>
                </a:tc>
                <a:tc rowSpan="2">
                  <a:txBody>
                    <a:bodyPr/>
                    <a:lstStyle/>
                    <a:p>
                      <a:pPr marL="0" algn="ctr" defTabSz="685800" rtl="0" eaLnBrk="1" fontAlgn="b" latinLnBrk="0" hangingPunct="1"/>
                      <a:r>
                        <a:rPr lang="en-US" sz="1050" b="1" u="none" strike="noStrike" kern="1200" dirty="0" smtClean="0">
                          <a:solidFill>
                            <a:schemeClr val="lt1"/>
                          </a:solidFill>
                          <a:effectLst/>
                          <a:latin typeface="+mn-lt"/>
                          <a:ea typeface="+mn-ea"/>
                          <a:cs typeface="+mn-cs"/>
                        </a:rPr>
                        <a:t>THD</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algn="l" fontAlgn="b"/>
                      <a:r>
                        <a:rPr lang="zh-CN" altLang="en-US" sz="1050" u="none" strike="noStrike" dirty="0" smtClean="0">
                          <a:effectLst/>
                        </a:rPr>
                        <a:t>额定功率</a:t>
                      </a:r>
                      <a:r>
                        <a:rPr lang="en-US" altLang="zh-CN" sz="1050" u="none" strike="noStrike" dirty="0" smtClean="0">
                          <a:effectLst/>
                        </a:rPr>
                        <a:t>(w)</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algn="l" fontAlgn="b"/>
                      <a:r>
                        <a:rPr lang="zh-CN" altLang="en-US" sz="1050" u="none" strike="noStrike" dirty="0" smtClean="0">
                          <a:effectLst/>
                        </a:rPr>
                        <a:t>交流电阻</a:t>
                      </a:r>
                      <a:r>
                        <a:rPr lang="en-US" altLang="zh-CN" sz="1050" u="none" strike="noStrike" dirty="0" smtClean="0">
                          <a:effectLst/>
                        </a:rPr>
                        <a:t>(</a:t>
                      </a:r>
                      <a:r>
                        <a:rPr lang="el-GR" altLang="zh-CN" sz="1050" u="none" strike="noStrike" dirty="0" smtClean="0">
                          <a:effectLst/>
                        </a:rPr>
                        <a:t>Ω</a:t>
                      </a:r>
                      <a:r>
                        <a:rPr lang="en-US" altLang="zh-CN" sz="1050" u="none" strike="noStrike" dirty="0" smtClean="0">
                          <a:effectLst/>
                        </a:rPr>
                        <a:t>)</a:t>
                      </a:r>
                      <a:endPar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23854">
                <a:tc vMerge="1">
                  <a:txBody>
                    <a:bodyPr/>
                    <a:lstStyle/>
                    <a:p>
                      <a:endParaRPr lang="zh-CN" altLang="en-US"/>
                    </a:p>
                  </a:txBody>
                  <a:tcPr/>
                </a:tc>
                <a:tc vMerge="1">
                  <a:txBody>
                    <a:bodyPr/>
                    <a:lstStyle/>
                    <a:p>
                      <a:endParaRPr lang="zh-CN" altLang="en-US"/>
                    </a:p>
                  </a:txBody>
                  <a:tcPr/>
                </a:tc>
                <a:tc>
                  <a:txBody>
                    <a:bodyPr/>
                    <a:lstStyle/>
                    <a:p>
                      <a:pPr marL="0" algn="ctr" defTabSz="685800" rtl="0" eaLnBrk="1" fontAlgn="b" latinLnBrk="0" hangingPunct="1"/>
                      <a:r>
                        <a:rPr lang="zh-CN" altLang="en-US" sz="1050" b="1" u="none" strike="noStrike" kern="1200" dirty="0" smtClean="0">
                          <a:solidFill>
                            <a:schemeClr val="lt1"/>
                          </a:solidFill>
                          <a:effectLst/>
                          <a:latin typeface="+mn-lt"/>
                          <a:ea typeface="+mn-ea"/>
                          <a:cs typeface="+mn-cs"/>
                        </a:rPr>
                        <a:t>大小（</a:t>
                      </a:r>
                      <a:r>
                        <a:rPr lang="en-US" altLang="zh-CN" sz="1050" b="1" u="none" strike="noStrike" kern="1200" dirty="0" smtClean="0">
                          <a:solidFill>
                            <a:schemeClr val="lt1"/>
                          </a:solidFill>
                          <a:effectLst/>
                          <a:latin typeface="+mn-lt"/>
                          <a:ea typeface="+mn-ea"/>
                          <a:cs typeface="+mn-cs"/>
                        </a:rPr>
                        <a:t>Hz</a:t>
                      </a:r>
                      <a:r>
                        <a:rPr lang="zh-CN" altLang="en-US" sz="1050" b="1" u="none" strike="noStrike" kern="1200" dirty="0" smtClean="0">
                          <a:solidFill>
                            <a:schemeClr val="lt1"/>
                          </a:solidFill>
                          <a:effectLst/>
                          <a:latin typeface="+mn-lt"/>
                          <a:ea typeface="+mn-ea"/>
                          <a:cs typeface="+mn-cs"/>
                        </a:rPr>
                        <a:t>）</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b="1" u="none" strike="noStrike" kern="1200" dirty="0" smtClean="0">
                          <a:solidFill>
                            <a:schemeClr val="lt1"/>
                          </a:solidFill>
                          <a:effectLst/>
                          <a:latin typeface="+mn-lt"/>
                          <a:ea typeface="+mn-ea"/>
                          <a:cs typeface="+mn-cs"/>
                        </a:rPr>
                        <a:t>适配腔体</a:t>
                      </a:r>
                      <a:r>
                        <a:rPr lang="en-US" altLang="zh-CN" sz="1050" b="1" u="none" strike="noStrike" kern="1200" dirty="0" smtClean="0">
                          <a:solidFill>
                            <a:schemeClr val="lt1"/>
                          </a:solidFill>
                          <a:effectLst/>
                          <a:latin typeface="+mn-lt"/>
                          <a:ea typeface="+mn-ea"/>
                          <a:cs typeface="+mn-cs"/>
                        </a:rPr>
                        <a:t>(cc)</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a:t>
                      </a:r>
                      <a:r>
                        <a:rPr lang="en-US" sz="1050" b="1" u="none" strike="noStrike" kern="1200" dirty="0" smtClean="0">
                          <a:solidFill>
                            <a:schemeClr val="lt1"/>
                          </a:solidFill>
                          <a:effectLst/>
                          <a:latin typeface="+mn-lt"/>
                          <a:ea typeface="+mn-ea"/>
                          <a:cs typeface="+mn-cs"/>
                        </a:rPr>
                        <a:t>500H</a:t>
                      </a:r>
                      <a:r>
                        <a:rPr lang="en-US" altLang="zh-CN" sz="1050" b="1" u="none" strike="noStrike" kern="1200" dirty="0" smtClean="0">
                          <a:solidFill>
                            <a:schemeClr val="lt1"/>
                          </a:solidFill>
                          <a:effectLst/>
                          <a:latin typeface="+mn-lt"/>
                          <a:ea typeface="+mn-ea"/>
                          <a:cs typeface="+mn-cs"/>
                        </a:rPr>
                        <a:t>z</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en-US" altLang="zh-CN" sz="1050" b="1" u="none" strike="noStrike" kern="1200" dirty="0" smtClean="0">
                          <a:solidFill>
                            <a:schemeClr val="lt1"/>
                          </a:solidFill>
                          <a:effectLst/>
                          <a:latin typeface="+mn-lt"/>
                          <a:ea typeface="+mn-ea"/>
                          <a:cs typeface="+mn-cs"/>
                        </a:rPr>
                        <a:t>@</a:t>
                      </a:r>
                      <a:r>
                        <a:rPr lang="en-US" sz="1050" b="1" u="none" strike="noStrike" kern="1200" dirty="0" smtClean="0">
                          <a:solidFill>
                            <a:schemeClr val="lt1"/>
                          </a:solidFill>
                          <a:effectLst/>
                          <a:latin typeface="+mn-lt"/>
                          <a:ea typeface="+mn-ea"/>
                          <a:cs typeface="+mn-cs"/>
                        </a:rPr>
                        <a:t>2KHz</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2335226405"/>
                  </a:ext>
                </a:extLst>
              </a:tr>
              <a:tr h="223854">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1</a:t>
                      </a: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13x26x2.6</a:t>
                      </a: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880</a:t>
                      </a:r>
                      <a:endParaRPr 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2</a:t>
                      </a:r>
                      <a:endParaRPr 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91.5</a:t>
                      </a:r>
                      <a:endParaRPr lang="en-US"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101.5</a:t>
                      </a:r>
                      <a:endParaRPr lang="en-US" altLang="zh-CN" sz="1000" u="none" strike="noStrike" kern="1200" dirty="0">
                        <a:solidFill>
                          <a:schemeClr val="dk1"/>
                        </a:solidFill>
                        <a:effectLst/>
                        <a:latin typeface="+mn-lt"/>
                        <a:ea typeface="+mn-ea"/>
                        <a:cs typeface="+mn-cs"/>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10%</a:t>
                      </a: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zh-CN" altLang="en-US" sz="1000" u="none" strike="noStrike" kern="1200">
                          <a:solidFill>
                            <a:schemeClr val="dk1"/>
                          </a:solidFill>
                          <a:effectLst/>
                          <a:latin typeface="+mn-lt"/>
                          <a:ea typeface="+mn-ea"/>
                          <a:cs typeface="+mn-cs"/>
                        </a:rPr>
                        <a:t>　</a:t>
                      </a:r>
                    </a:p>
                  </a:txBody>
                  <a:tcPr marL="9525" marR="9525" marT="9525" marB="0" anchor="b">
                    <a:lnT w="12700" cap="flat" cmpd="sng" algn="ctr">
                      <a:solidFill>
                        <a:schemeClr val="bg1"/>
                      </a:solidFill>
                      <a:prstDash val="solid"/>
                      <a:round/>
                      <a:headEnd type="none" w="med" len="med"/>
                      <a:tailEnd type="none" w="med" len="med"/>
                    </a:lnT>
                  </a:tcPr>
                </a:tc>
                <a:tc>
                  <a:txBody>
                    <a:bodyPr/>
                    <a:lstStyle/>
                    <a:p>
                      <a:pPr marL="0" algn="l" defTabSz="685800" rtl="0" eaLnBrk="1" fontAlgn="b" latinLnBrk="0" hangingPunct="1"/>
                      <a:r>
                        <a:rPr lang="zh-CN" altLang="en-US" sz="1000" u="none" strike="noStrike" kern="1200" dirty="0">
                          <a:solidFill>
                            <a:schemeClr val="dk1"/>
                          </a:solidFill>
                          <a:effectLst/>
                          <a:latin typeface="+mn-lt"/>
                          <a:ea typeface="+mn-ea"/>
                          <a:cs typeface="+mn-cs"/>
                        </a:rPr>
                        <a:t>　</a:t>
                      </a:r>
                    </a:p>
                  </a:txBody>
                  <a:tcPr marL="9525" marR="9525" marT="9525" marB="0" anchor="b">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610746390"/>
                  </a:ext>
                </a:extLst>
              </a:tr>
              <a:tr h="223854">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2</a:t>
                      </a:r>
                    </a:p>
                  </a:txBody>
                  <a:tcPr marL="9525" marR="9525" marT="9525" marB="0" anchor="b"/>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30x60x12</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240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60</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82</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15%</a:t>
                      </a: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a:t>
                      </a: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8</a:t>
                      </a:r>
                    </a:p>
                  </a:txBody>
                  <a:tcPr marL="9525" marR="9525" marT="9525" marB="0" anchor="b"/>
                </a:tc>
                <a:extLst>
                  <a:ext uri="{0D108BD9-81ED-4DB2-BD59-A6C34878D82A}">
                    <a16:rowId xmlns:a16="http://schemas.microsoft.com/office/drawing/2014/main" val="3535943184"/>
                  </a:ext>
                </a:extLst>
              </a:tr>
              <a:tr h="223854">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3</a:t>
                      </a:r>
                    </a:p>
                  </a:txBody>
                  <a:tcPr marL="9525" marR="9525" marT="9525" marB="0" anchor="b"/>
                </a:tc>
                <a:tc>
                  <a:txBody>
                    <a:bodyPr/>
                    <a:lstStyle/>
                    <a:p>
                      <a:pPr marL="0" algn="l" defTabSz="685800" rtl="0" eaLnBrk="1" fontAlgn="b" latinLnBrk="0" hangingPunct="1"/>
                      <a:r>
                        <a:rPr lang="el-GR" sz="1000" u="none" strike="noStrike" kern="1200" dirty="0">
                          <a:solidFill>
                            <a:schemeClr val="dk1"/>
                          </a:solidFill>
                          <a:effectLst/>
                          <a:latin typeface="+mn-lt"/>
                          <a:ea typeface="+mn-ea"/>
                          <a:cs typeface="+mn-cs"/>
                        </a:rPr>
                        <a:t>φ34</a:t>
                      </a:r>
                      <a:r>
                        <a:rPr lang="en-US" sz="1000" u="none" strike="noStrike" kern="1200" dirty="0">
                          <a:solidFill>
                            <a:schemeClr val="dk1"/>
                          </a:solidFill>
                          <a:effectLst/>
                          <a:latin typeface="+mn-lt"/>
                          <a:ea typeface="+mn-ea"/>
                          <a:cs typeface="+mn-cs"/>
                        </a:rPr>
                        <a:t>x22.5</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300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70</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78.5</a:t>
                      </a:r>
                      <a:endParaRPr lang="zh-CN" alt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38%</a:t>
                      </a:r>
                    </a:p>
                  </a:txBody>
                  <a:tcPr marL="9525" marR="9525" marT="9525" marB="0" anchor="b"/>
                </a:tc>
                <a:tc>
                  <a:txBody>
                    <a:bodyPr/>
                    <a:lstStyle/>
                    <a:p>
                      <a:pPr marL="0" algn="l" defTabSz="685800" rtl="0" eaLnBrk="1" fontAlgn="b" latinLnBrk="0" hangingPunct="1"/>
                      <a:r>
                        <a:rPr lang="zh-CN" altLang="en-US" sz="1000" u="none" strike="noStrike" kern="1200">
                          <a:solidFill>
                            <a:schemeClr val="dk1"/>
                          </a:solidFill>
                          <a:effectLst/>
                          <a:latin typeface="+mn-lt"/>
                          <a:ea typeface="+mn-ea"/>
                          <a:cs typeface="+mn-cs"/>
                        </a:rPr>
                        <a:t>　</a:t>
                      </a:r>
                    </a:p>
                  </a:txBody>
                  <a:tcPr marL="9525" marR="9525" marT="9525" marB="0" anchor="b"/>
                </a:tc>
                <a:tc>
                  <a:txBody>
                    <a:bodyPr/>
                    <a:lstStyle/>
                    <a:p>
                      <a:pPr marL="0" algn="l" defTabSz="685800" rtl="0" eaLnBrk="1" fontAlgn="b" latinLnBrk="0" hangingPunct="1"/>
                      <a:r>
                        <a:rPr lang="zh-CN" altLang="en-US" sz="1000" u="none" strike="noStrike" kern="1200">
                          <a:solidFill>
                            <a:schemeClr val="dk1"/>
                          </a:solidFill>
                          <a:effectLst/>
                          <a:latin typeface="+mn-lt"/>
                          <a:ea typeface="+mn-ea"/>
                          <a:cs typeface="+mn-cs"/>
                        </a:rPr>
                        <a:t>　</a:t>
                      </a:r>
                    </a:p>
                  </a:txBody>
                  <a:tcPr marL="9525" marR="9525" marT="9525" marB="0" anchor="b"/>
                </a:tc>
                <a:extLst>
                  <a:ext uri="{0D108BD9-81ED-4DB2-BD59-A6C34878D82A}">
                    <a16:rowId xmlns:a16="http://schemas.microsoft.com/office/drawing/2014/main" val="2005110859"/>
                  </a:ext>
                </a:extLst>
              </a:tr>
              <a:tr h="223854">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4</a:t>
                      </a:r>
                    </a:p>
                  </a:txBody>
                  <a:tcPr marL="9525" marR="9525" marT="9525" marB="0" anchor="b"/>
                </a:tc>
                <a:tc>
                  <a:txBody>
                    <a:bodyPr/>
                    <a:lstStyle/>
                    <a:p>
                      <a:pPr marL="0" algn="l" defTabSz="685800" rtl="0" eaLnBrk="1" fontAlgn="b" latinLnBrk="0" hangingPunct="1"/>
                      <a:r>
                        <a:rPr lang="el-GR" sz="1000" u="none" strike="noStrike" kern="1200" dirty="0">
                          <a:solidFill>
                            <a:schemeClr val="dk1"/>
                          </a:solidFill>
                          <a:effectLst/>
                          <a:latin typeface="+mn-lt"/>
                          <a:ea typeface="+mn-ea"/>
                          <a:cs typeface="+mn-cs"/>
                        </a:rPr>
                        <a:t>φ50</a:t>
                      </a:r>
                      <a:r>
                        <a:rPr lang="en-US" sz="1000" u="none" strike="noStrike" kern="1200" dirty="0">
                          <a:solidFill>
                            <a:schemeClr val="dk1"/>
                          </a:solidFill>
                          <a:effectLst/>
                          <a:latin typeface="+mn-lt"/>
                          <a:ea typeface="+mn-ea"/>
                          <a:cs typeface="+mn-cs"/>
                        </a:rPr>
                        <a:t>x33</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160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250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81</a:t>
                      </a:r>
                      <a:endParaRPr lang="en-US" altLang="zh-CN"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50</a:t>
                      </a:r>
                      <a:r>
                        <a:rPr lang="en-US" sz="1000" u="none" strike="noStrike" kern="1200" dirty="0" smtClean="0">
                          <a:solidFill>
                            <a:schemeClr val="dk1"/>
                          </a:solidFill>
                          <a:effectLst/>
                          <a:latin typeface="+mn-lt"/>
                          <a:ea typeface="+mn-ea"/>
                          <a:cs typeface="+mn-cs"/>
                        </a:rPr>
                        <a:t>%</a:t>
                      </a:r>
                      <a:endParaRPr lang="en-US" sz="1000" u="none" strike="noStrike" kern="1200" dirty="0">
                        <a:solidFill>
                          <a:schemeClr val="dk1"/>
                        </a:solidFill>
                        <a:effectLst/>
                        <a:latin typeface="+mn-lt"/>
                        <a:ea typeface="+mn-ea"/>
                        <a:cs typeface="+mn-cs"/>
                      </a:endParaRPr>
                    </a:p>
                  </a:txBody>
                  <a:tcPr marL="9525" marR="9525" marT="9525" marB="0" anchor="ct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0.8</a:t>
                      </a:r>
                    </a:p>
                  </a:txBody>
                  <a:tcPr marL="9525" marR="9525" marT="9525" marB="0" anchor="ct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8</a:t>
                      </a:r>
                    </a:p>
                  </a:txBody>
                  <a:tcPr marL="9525" marR="9525" marT="9525" marB="0" anchor="ctr"/>
                </a:tc>
                <a:extLst>
                  <a:ext uri="{0D108BD9-81ED-4DB2-BD59-A6C34878D82A}">
                    <a16:rowId xmlns:a16="http://schemas.microsoft.com/office/drawing/2014/main" val="1649855822"/>
                  </a:ext>
                </a:extLst>
              </a:tr>
              <a:tr h="223854">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5</a:t>
                      </a:r>
                    </a:p>
                  </a:txBody>
                  <a:tcPr marL="9525" marR="9525" marT="9525" marB="0" anchor="b"/>
                </a:tc>
                <a:tc>
                  <a:txBody>
                    <a:bodyPr/>
                    <a:lstStyle/>
                    <a:p>
                      <a:pPr marL="0" algn="l" defTabSz="685800" rtl="0" eaLnBrk="1" fontAlgn="b" latinLnBrk="0" hangingPunct="1"/>
                      <a:r>
                        <a:rPr lang="el-GR" sz="1000" u="none" strike="noStrike" kern="1200" dirty="0">
                          <a:solidFill>
                            <a:schemeClr val="dk1"/>
                          </a:solidFill>
                          <a:effectLst/>
                          <a:latin typeface="+mn-lt"/>
                          <a:ea typeface="+mn-ea"/>
                          <a:cs typeface="+mn-cs"/>
                        </a:rPr>
                        <a:t>φ93</a:t>
                      </a:r>
                      <a:r>
                        <a:rPr lang="en-US" sz="1000" u="none" strike="noStrike" kern="1200" dirty="0">
                          <a:solidFill>
                            <a:schemeClr val="dk1"/>
                          </a:solidFill>
                          <a:effectLst/>
                          <a:latin typeface="+mn-lt"/>
                          <a:ea typeface="+mn-ea"/>
                          <a:cs typeface="+mn-cs"/>
                        </a:rPr>
                        <a:t>x42</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130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600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85(@</a:t>
                      </a:r>
                      <a:r>
                        <a:rPr lang="en-US" sz="1000" u="none" strike="noStrike" kern="1200" dirty="0">
                          <a:solidFill>
                            <a:schemeClr val="dk1"/>
                          </a:solidFill>
                          <a:effectLst/>
                          <a:latin typeface="+mn-lt"/>
                          <a:ea typeface="+mn-ea"/>
                          <a:cs typeface="+mn-cs"/>
                        </a:rPr>
                        <a:t>200Hz)</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94</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40</a:t>
                      </a:r>
                      <a:r>
                        <a:rPr lang="en-US" sz="1000" u="none" strike="noStrike" kern="1200" dirty="0" smtClean="0">
                          <a:solidFill>
                            <a:schemeClr val="dk1"/>
                          </a:solidFill>
                          <a:effectLst/>
                          <a:latin typeface="+mn-lt"/>
                          <a:ea typeface="+mn-ea"/>
                          <a:cs typeface="+mn-cs"/>
                        </a:rPr>
                        <a:t>%</a:t>
                      </a:r>
                      <a:endParaRPr lang="en-US" sz="1000" u="none" strike="noStrike" kern="1200" dirty="0">
                        <a:solidFill>
                          <a:schemeClr val="dk1"/>
                        </a:solidFill>
                        <a:effectLst/>
                        <a:latin typeface="+mn-lt"/>
                        <a:ea typeface="+mn-ea"/>
                        <a:cs typeface="+mn-cs"/>
                      </a:endParaRPr>
                    </a:p>
                  </a:txBody>
                  <a:tcPr marL="9525" marR="9525" marT="9525" marB="0" anchor="ct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0.8</a:t>
                      </a:r>
                    </a:p>
                  </a:txBody>
                  <a:tcPr marL="9525" marR="9525" marT="9525" marB="0" anchor="ct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8</a:t>
                      </a:r>
                    </a:p>
                  </a:txBody>
                  <a:tcPr marL="9525" marR="9525" marT="9525" marB="0" anchor="ctr"/>
                </a:tc>
                <a:extLst>
                  <a:ext uri="{0D108BD9-81ED-4DB2-BD59-A6C34878D82A}">
                    <a16:rowId xmlns:a16="http://schemas.microsoft.com/office/drawing/2014/main" val="96556429"/>
                  </a:ext>
                </a:extLst>
              </a:tr>
              <a:tr h="223854">
                <a:tc>
                  <a:txBody>
                    <a:bodyPr/>
                    <a:lstStyle/>
                    <a:p>
                      <a:pPr algn="ctr" fontAlgn="b"/>
                      <a:r>
                        <a:rPr lang="en-US" altLang="zh-CN" sz="1100" b="0" i="0" u="none" strike="noStrike">
                          <a:solidFill>
                            <a:srgbClr val="000000"/>
                          </a:solidFill>
                          <a:effectLst/>
                          <a:latin typeface="宋体" panose="02010600030101010101" pitchFamily="2" charset="-122"/>
                          <a:ea typeface="宋体" panose="02010600030101010101" pitchFamily="2" charset="-122"/>
                        </a:rPr>
                        <a:t>6</a:t>
                      </a:r>
                    </a:p>
                  </a:txBody>
                  <a:tcPr marL="9525" marR="9525" marT="9525" marB="0" anchor="b"/>
                </a:tc>
                <a:tc>
                  <a:txBody>
                    <a:bodyPr/>
                    <a:lstStyle/>
                    <a:p>
                      <a:pPr marL="0" algn="l" defTabSz="685800" rtl="0" eaLnBrk="1" fontAlgn="b" latinLnBrk="0" hangingPunct="1"/>
                      <a:r>
                        <a:rPr lang="el-GR" sz="1000" u="none" strike="noStrike" kern="1200" dirty="0">
                          <a:solidFill>
                            <a:schemeClr val="dk1"/>
                          </a:solidFill>
                          <a:effectLst/>
                          <a:latin typeface="+mn-lt"/>
                          <a:ea typeface="+mn-ea"/>
                          <a:cs typeface="+mn-cs"/>
                        </a:rPr>
                        <a:t>φ140</a:t>
                      </a:r>
                      <a:r>
                        <a:rPr lang="en-US" sz="1000" u="none" strike="noStrike" kern="1200" dirty="0">
                          <a:solidFill>
                            <a:schemeClr val="dk1"/>
                          </a:solidFill>
                          <a:effectLst/>
                          <a:latin typeface="+mn-lt"/>
                          <a:ea typeface="+mn-ea"/>
                          <a:cs typeface="+mn-cs"/>
                        </a:rPr>
                        <a:t>x50</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80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1200</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75(@</a:t>
                      </a:r>
                      <a:r>
                        <a:rPr lang="en-US" sz="1000" u="none" strike="noStrike" kern="1200" dirty="0">
                          <a:solidFill>
                            <a:schemeClr val="dk1"/>
                          </a:solidFill>
                          <a:effectLst/>
                          <a:latin typeface="+mn-lt"/>
                          <a:ea typeface="+mn-ea"/>
                          <a:cs typeface="+mn-cs"/>
                        </a:rPr>
                        <a:t>200Hz)</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86</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40%</a:t>
                      </a: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0.4</a:t>
                      </a: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9</a:t>
                      </a:r>
                    </a:p>
                  </a:txBody>
                  <a:tcPr marL="9525" marR="9525" marT="9525" marB="0" anchor="b"/>
                </a:tc>
                <a:extLst>
                  <a:ext uri="{0D108BD9-81ED-4DB2-BD59-A6C34878D82A}">
                    <a16:rowId xmlns:a16="http://schemas.microsoft.com/office/drawing/2014/main" val="3203052815"/>
                  </a:ext>
                </a:extLst>
              </a:tr>
              <a:tr h="238374">
                <a:tc>
                  <a:txBody>
                    <a:bodyPr/>
                    <a:lstStyle/>
                    <a:p>
                      <a:pPr algn="ctr" fontAlgn="b"/>
                      <a:r>
                        <a:rPr lang="en-US" altLang="zh-CN" sz="1100" b="0" i="0" u="none" strike="noStrike" dirty="0">
                          <a:solidFill>
                            <a:srgbClr val="000000"/>
                          </a:solidFill>
                          <a:effectLst/>
                          <a:latin typeface="宋体" panose="02010600030101010101" pitchFamily="2" charset="-122"/>
                          <a:ea typeface="宋体" panose="02010600030101010101" pitchFamily="2" charset="-122"/>
                        </a:rPr>
                        <a:t>7</a:t>
                      </a:r>
                    </a:p>
                  </a:txBody>
                  <a:tcPr marL="9525" marR="9525" marT="9525" marB="0" anchor="b"/>
                </a:tc>
                <a:tc>
                  <a:txBody>
                    <a:bodyPr/>
                    <a:lstStyle/>
                    <a:p>
                      <a:pPr marL="0" algn="l" defTabSz="685800" rtl="0" eaLnBrk="1" fontAlgn="b" latinLnBrk="0" hangingPunct="1"/>
                      <a:r>
                        <a:rPr lang="el-GR" sz="1000" u="none" strike="noStrike" kern="1200" dirty="0">
                          <a:solidFill>
                            <a:schemeClr val="dk1"/>
                          </a:solidFill>
                          <a:effectLst/>
                          <a:latin typeface="+mn-lt"/>
                          <a:ea typeface="+mn-ea"/>
                          <a:cs typeface="+mn-cs"/>
                        </a:rPr>
                        <a:t>φ180</a:t>
                      </a:r>
                      <a:r>
                        <a:rPr lang="en-US" sz="1000" u="none" strike="noStrike" kern="1200" dirty="0">
                          <a:solidFill>
                            <a:schemeClr val="dk1"/>
                          </a:solidFill>
                          <a:effectLst/>
                          <a:latin typeface="+mn-lt"/>
                          <a:ea typeface="+mn-ea"/>
                          <a:cs typeface="+mn-cs"/>
                        </a:rPr>
                        <a:t>x55.4</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32</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77(@</a:t>
                      </a:r>
                      <a:r>
                        <a:rPr lang="en-US" sz="1000" u="none" strike="noStrike" kern="1200" dirty="0">
                          <a:solidFill>
                            <a:schemeClr val="dk1"/>
                          </a:solidFill>
                          <a:effectLst/>
                          <a:latin typeface="+mn-lt"/>
                          <a:ea typeface="+mn-ea"/>
                          <a:cs typeface="+mn-cs"/>
                        </a:rPr>
                        <a:t>200Hz)</a:t>
                      </a:r>
                    </a:p>
                  </a:txBody>
                  <a:tcPr marL="9525" marR="9525" marT="9525" marB="0" anchor="b"/>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94.5</a:t>
                      </a:r>
                      <a:endParaRPr lang="en-US" sz="1000" u="none" strike="noStrike" kern="1200" dirty="0">
                        <a:solidFill>
                          <a:schemeClr val="dk1"/>
                        </a:solidFill>
                        <a:effectLst/>
                        <a:latin typeface="+mn-lt"/>
                        <a:ea typeface="+mn-ea"/>
                        <a:cs typeface="+mn-cs"/>
                      </a:endParaRPr>
                    </a:p>
                  </a:txBody>
                  <a:tcPr marL="9525" marR="9525" marT="9525" marB="0" anchor="b"/>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25%</a:t>
                      </a:r>
                    </a:p>
                  </a:txBody>
                  <a:tcPr marL="9525" marR="9525" marT="9525" marB="0" anchor="b"/>
                </a:tc>
                <a:tc>
                  <a:txBody>
                    <a:bodyPr/>
                    <a:lstStyle/>
                    <a:p>
                      <a:pPr marL="0" algn="l" defTabSz="685800" rtl="0" eaLnBrk="1" fontAlgn="b" latinLnBrk="0" hangingPunct="1"/>
                      <a:r>
                        <a:rPr lang="zh-CN" altLang="en-US" sz="1000" u="none" strike="noStrike" kern="1200" dirty="0">
                          <a:solidFill>
                            <a:schemeClr val="dk1"/>
                          </a:solidFill>
                          <a:effectLst/>
                          <a:latin typeface="+mn-lt"/>
                          <a:ea typeface="+mn-ea"/>
                          <a:cs typeface="+mn-cs"/>
                        </a:rPr>
                        <a:t>　</a:t>
                      </a:r>
                    </a:p>
                  </a:txBody>
                  <a:tcPr marL="9525" marR="9525" marT="9525" marB="0" anchor="b"/>
                </a:tc>
                <a:tc>
                  <a:txBody>
                    <a:bodyPr/>
                    <a:lstStyle/>
                    <a:p>
                      <a:pPr marL="0" algn="l" defTabSz="685800" rtl="0" eaLnBrk="1" fontAlgn="b" latinLnBrk="0" hangingPunct="1"/>
                      <a:r>
                        <a:rPr lang="zh-CN" altLang="en-US" sz="1000" u="none" strike="noStrike" kern="1200" dirty="0">
                          <a:solidFill>
                            <a:schemeClr val="dk1"/>
                          </a:solidFill>
                          <a:effectLst/>
                          <a:latin typeface="+mn-lt"/>
                          <a:ea typeface="+mn-ea"/>
                          <a:cs typeface="+mn-cs"/>
                        </a:rPr>
                        <a:t>　</a:t>
                      </a:r>
                    </a:p>
                  </a:txBody>
                  <a:tcPr marL="9525" marR="9525" marT="9525" marB="0" anchor="b"/>
                </a:tc>
                <a:extLst>
                  <a:ext uri="{0D108BD9-81ED-4DB2-BD59-A6C34878D82A}">
                    <a16:rowId xmlns:a16="http://schemas.microsoft.com/office/drawing/2014/main" val="3450850375"/>
                  </a:ext>
                </a:extLst>
              </a:tr>
            </a:tbl>
          </a:graphicData>
        </a:graphic>
      </p:graphicFrame>
    </p:spTree>
    <p:extLst>
      <p:ext uri="{BB962C8B-B14F-4D97-AF65-F5344CB8AC3E}">
        <p14:creationId xmlns:p14="http://schemas.microsoft.com/office/powerpoint/2010/main" val="1509739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25436" y="373380"/>
            <a:ext cx="6311901" cy="18857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zh-CN" altLang="en-US" dirty="0" smtClean="0"/>
              <a:t>电磁传动</a:t>
            </a:r>
            <a:endParaRPr lang="en-US" altLang="zh-CN" dirty="0" smtClean="0"/>
          </a:p>
          <a:p>
            <a:pPr marL="180000"/>
            <a:r>
              <a:rPr lang="zh-CN" altLang="en-US" sz="1200" dirty="0"/>
              <a:t> </a:t>
            </a:r>
            <a:r>
              <a:rPr lang="zh-CN" altLang="en-US" sz="1200" dirty="0" smtClean="0"/>
              <a:t>   </a:t>
            </a:r>
            <a:r>
              <a:rPr lang="zh-CN" altLang="en-US" sz="1100" dirty="0" smtClean="0"/>
              <a:t>运用</a:t>
            </a:r>
            <a:r>
              <a:rPr lang="zh-CN" altLang="en-US" sz="1100" dirty="0"/>
              <a:t>全球领先的电磁技术，</a:t>
            </a:r>
            <a:r>
              <a:rPr lang="en-US" altLang="zh-CN" sz="1100" dirty="0"/>
              <a:t>AAC</a:t>
            </a:r>
            <a:r>
              <a:rPr lang="zh-CN" altLang="en-US" sz="1100" dirty="0"/>
              <a:t>开发</a:t>
            </a:r>
            <a:r>
              <a:rPr lang="zh-CN" altLang="en-US" sz="1100" dirty="0" smtClean="0"/>
              <a:t>出了一系列</a:t>
            </a:r>
            <a:r>
              <a:rPr lang="zh-CN" altLang="en-US" sz="1100" dirty="0"/>
              <a:t>精准、高效、节能、耐久的电磁传动</a:t>
            </a:r>
            <a:r>
              <a:rPr lang="zh-CN" altLang="en-US" sz="1100" dirty="0" smtClean="0"/>
              <a:t>产品。</a:t>
            </a:r>
            <a:r>
              <a:rPr lang="en-US" altLang="zh-CN" sz="1100" dirty="0" smtClean="0"/>
              <a:t>2008</a:t>
            </a:r>
            <a:r>
              <a:rPr lang="zh-CN" altLang="en-US" sz="1100" dirty="0"/>
              <a:t>年，全球第一颗</a:t>
            </a:r>
            <a:r>
              <a:rPr lang="en-US" altLang="zh-CN" sz="1100" dirty="0"/>
              <a:t>X</a:t>
            </a:r>
            <a:r>
              <a:rPr lang="zh-CN" altLang="en-US" sz="1100" dirty="0"/>
              <a:t>轴触</a:t>
            </a:r>
            <a:r>
              <a:rPr lang="zh-CN" altLang="en-US" sz="1100" dirty="0" smtClean="0"/>
              <a:t>控</a:t>
            </a:r>
            <a:r>
              <a:rPr lang="zh-CN" altLang="en-US" sz="1100" dirty="0"/>
              <a:t>马达</a:t>
            </a:r>
            <a:r>
              <a:rPr lang="zh-CN" altLang="en-US" sz="1100" dirty="0" smtClean="0"/>
              <a:t>在</a:t>
            </a:r>
            <a:r>
              <a:rPr lang="en-US" altLang="zh-CN" sz="1100" dirty="0" smtClean="0"/>
              <a:t>AAC</a:t>
            </a:r>
            <a:r>
              <a:rPr lang="zh-CN" altLang="en-US" sz="1100" dirty="0" smtClean="0"/>
              <a:t>诞生，</a:t>
            </a:r>
            <a:r>
              <a:rPr lang="en-US" altLang="zh-CN" sz="1100" dirty="0" smtClean="0"/>
              <a:t>AAC</a:t>
            </a:r>
            <a:r>
              <a:rPr lang="zh-CN" altLang="en-US" sz="1100" dirty="0"/>
              <a:t>为</a:t>
            </a:r>
            <a:r>
              <a:rPr lang="zh-CN" altLang="en-US" sz="1100" dirty="0" smtClean="0"/>
              <a:t>所有主流智能手机终端厂商提供触控产品解决方案，现今已成为全球最大的</a:t>
            </a:r>
            <a:r>
              <a:rPr lang="en-US" altLang="zh-CN" sz="1100" dirty="0" smtClean="0"/>
              <a:t>X</a:t>
            </a:r>
            <a:r>
              <a:rPr lang="zh-CN" altLang="en-US" sz="1100" dirty="0" smtClean="0"/>
              <a:t>轴触控产品</a:t>
            </a:r>
            <a:r>
              <a:rPr lang="zh-CN" altLang="en-US" sz="1100" dirty="0"/>
              <a:t>供应</a:t>
            </a:r>
            <a:r>
              <a:rPr lang="zh-CN" altLang="en-US" sz="1100" dirty="0" smtClean="0"/>
              <a:t>商。</a:t>
            </a:r>
            <a:r>
              <a:rPr lang="en-US" altLang="zh-CN" sz="1100" dirty="0"/>
              <a:t>AAC</a:t>
            </a:r>
            <a:r>
              <a:rPr lang="zh-CN" altLang="en-US" sz="1100" dirty="0"/>
              <a:t>拥有顶尖的用户体验与应用软件团队</a:t>
            </a:r>
            <a:r>
              <a:rPr lang="zh-CN" altLang="en-US" sz="1100" dirty="0" smtClean="0"/>
              <a:t>，与</a:t>
            </a:r>
            <a:r>
              <a:rPr lang="zh-CN" altLang="en-US" sz="1100" dirty="0"/>
              <a:t>知名芯片、算法公司保持紧密合作，发挥触控马达最佳</a:t>
            </a:r>
            <a:r>
              <a:rPr lang="zh-CN" altLang="en-US" sz="1100" dirty="0" smtClean="0"/>
              <a:t>性能，提供优良的用户体验。</a:t>
            </a:r>
            <a:r>
              <a:rPr lang="en-US" altLang="zh-CN" sz="1100" dirty="0" smtClean="0"/>
              <a:t>AAC</a:t>
            </a:r>
            <a:r>
              <a:rPr lang="zh-CN" altLang="en-US" sz="1100" dirty="0" smtClean="0"/>
              <a:t>电磁传动产品线不仅</a:t>
            </a:r>
            <a:r>
              <a:rPr lang="zh-CN" altLang="en-US" sz="1100" dirty="0"/>
              <a:t>有</a:t>
            </a:r>
            <a:r>
              <a:rPr lang="zh-CN" altLang="en-US" sz="1100" dirty="0" smtClean="0"/>
              <a:t>触控马达，还包括激励器（用于屏幕发声）、步进电机</a:t>
            </a:r>
            <a:r>
              <a:rPr lang="en-US" altLang="zh-CN" sz="1100" dirty="0" smtClean="0"/>
              <a:t>+</a:t>
            </a:r>
            <a:r>
              <a:rPr lang="zh-CN" altLang="en-US" sz="1100" dirty="0" smtClean="0"/>
              <a:t>减速器模组等，广泛</a:t>
            </a:r>
            <a:r>
              <a:rPr lang="zh-CN" altLang="en-US" sz="1100" dirty="0"/>
              <a:t>应用于触觉反馈</a:t>
            </a:r>
            <a:r>
              <a:rPr lang="zh-CN" altLang="en-US" sz="1100" dirty="0" smtClean="0"/>
              <a:t>、拍摄</a:t>
            </a:r>
            <a:r>
              <a:rPr lang="zh-CN" altLang="en-US" sz="1100" dirty="0"/>
              <a:t>、声学、精准控制等</a:t>
            </a:r>
            <a:r>
              <a:rPr lang="zh-CN" altLang="en-US" sz="1100" dirty="0" smtClean="0"/>
              <a:t>领域。并可根据客户</a:t>
            </a:r>
            <a:r>
              <a:rPr lang="zh-CN" altLang="en-US" sz="1100" dirty="0"/>
              <a:t>需求</a:t>
            </a:r>
            <a:r>
              <a:rPr lang="zh-CN" altLang="en-US" sz="1100" dirty="0" smtClean="0"/>
              <a:t>提供定制解决方案。</a:t>
            </a:r>
            <a:endParaRPr lang="en-US" altLang="zh-CN" sz="1400" b="1" dirty="0" smtClean="0"/>
          </a:p>
        </p:txBody>
      </p:sp>
    </p:spTree>
    <p:extLst>
      <p:ext uri="{BB962C8B-B14F-4D97-AF65-F5344CB8AC3E}">
        <p14:creationId xmlns:p14="http://schemas.microsoft.com/office/powerpoint/2010/main" val="33990442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77346" y="36083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任意多边形 3"/>
          <p:cNvSpPr/>
          <p:nvPr/>
        </p:nvSpPr>
        <p:spPr>
          <a:xfrm>
            <a:off x="1457323" y="495300"/>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5" name="任意多边形 4"/>
          <p:cNvSpPr/>
          <p:nvPr/>
        </p:nvSpPr>
        <p:spPr>
          <a:xfrm flipV="1">
            <a:off x="277346" y="495300"/>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798344" y="565859"/>
            <a:ext cx="4840579" cy="954107"/>
          </a:xfrm>
          <a:prstGeom prst="rect">
            <a:avLst/>
          </a:prstGeom>
          <a:noFill/>
        </p:spPr>
        <p:txBody>
          <a:bodyPr wrap="square" rtlCol="0">
            <a:spAutoFit/>
          </a:bodyPr>
          <a:lstStyle/>
          <a:p>
            <a:pPr lvl="0"/>
            <a:r>
              <a:rPr lang="zh-CN" altLang="en-US" sz="1400" b="1" dirty="0">
                <a:solidFill>
                  <a:srgbClr val="5B9BD5">
                    <a:lumMod val="50000"/>
                  </a:srgbClr>
                </a:solidFill>
              </a:rPr>
              <a:t>触感器</a:t>
            </a:r>
          </a:p>
          <a:p>
            <a:pPr lvl="0"/>
            <a:r>
              <a:rPr lang="en-US" altLang="zh-CN" sz="1050" dirty="0" smtClean="0">
                <a:solidFill>
                  <a:prstClr val="black"/>
                </a:solidFill>
              </a:rPr>
              <a:t>Haptic</a:t>
            </a:r>
            <a:r>
              <a:rPr lang="zh-CN" altLang="en-US" sz="1050" dirty="0" smtClean="0">
                <a:solidFill>
                  <a:prstClr val="black"/>
                </a:solidFill>
              </a:rPr>
              <a:t>线性马达</a:t>
            </a:r>
            <a:r>
              <a:rPr lang="zh-CN" altLang="en-US" sz="1050" dirty="0">
                <a:solidFill>
                  <a:prstClr val="black"/>
                </a:solidFill>
              </a:rPr>
              <a:t>具有高动态、强驱动力、低噪音、可控的失真，超越了传统响应时间长的转子振动马达，通过精准控制可以完成毫秒级振动反馈，实现“敲击感”及更多丰富的效果 。适用于智能手机，智能手表，</a:t>
            </a:r>
            <a:r>
              <a:rPr lang="zh-CN" altLang="en-US" sz="1050" dirty="0" smtClean="0">
                <a:solidFill>
                  <a:prstClr val="black"/>
                </a:solidFill>
              </a:rPr>
              <a:t>平板电脑，</a:t>
            </a:r>
            <a:r>
              <a:rPr lang="zh-CN" altLang="en-US" sz="1050" dirty="0">
                <a:solidFill>
                  <a:prstClr val="black"/>
                </a:solidFill>
              </a:rPr>
              <a:t>游戏机手柄，车载触控等领域。</a:t>
            </a:r>
          </a:p>
        </p:txBody>
      </p:sp>
      <p:graphicFrame>
        <p:nvGraphicFramePr>
          <p:cNvPr id="7" name="表格 6"/>
          <p:cNvGraphicFramePr>
            <a:graphicFrameLocks noGrp="1"/>
          </p:cNvGraphicFramePr>
          <p:nvPr>
            <p:extLst>
              <p:ext uri="{D42A27DB-BD31-4B8C-83A1-F6EECF244321}">
                <p14:modId xmlns:p14="http://schemas.microsoft.com/office/powerpoint/2010/main" val="597202995"/>
              </p:ext>
            </p:extLst>
          </p:nvPr>
        </p:nvGraphicFramePr>
        <p:xfrm>
          <a:off x="277346" y="1923366"/>
          <a:ext cx="6361577" cy="1353235"/>
        </p:xfrm>
        <a:graphic>
          <a:graphicData uri="http://schemas.openxmlformats.org/drawingml/2006/table">
            <a:tbl>
              <a:tblPr firstRow="1" bandRow="1">
                <a:tableStyleId>{073A0DAA-6AF3-43AB-8588-CEC1D06C72B9}</a:tableStyleId>
              </a:tblPr>
              <a:tblGrid>
                <a:gridCol w="667534">
                  <a:extLst>
                    <a:ext uri="{9D8B030D-6E8A-4147-A177-3AD203B41FA5}">
                      <a16:colId xmlns:a16="http://schemas.microsoft.com/office/drawing/2014/main" val="78568990"/>
                    </a:ext>
                  </a:extLst>
                </a:gridCol>
                <a:gridCol w="685800">
                  <a:extLst>
                    <a:ext uri="{9D8B030D-6E8A-4147-A177-3AD203B41FA5}">
                      <a16:colId xmlns:a16="http://schemas.microsoft.com/office/drawing/2014/main" val="679475421"/>
                    </a:ext>
                  </a:extLst>
                </a:gridCol>
                <a:gridCol w="455295">
                  <a:extLst>
                    <a:ext uri="{9D8B030D-6E8A-4147-A177-3AD203B41FA5}">
                      <a16:colId xmlns:a16="http://schemas.microsoft.com/office/drawing/2014/main" val="1529456157"/>
                    </a:ext>
                  </a:extLst>
                </a:gridCol>
                <a:gridCol w="1295400">
                  <a:extLst>
                    <a:ext uri="{9D8B030D-6E8A-4147-A177-3AD203B41FA5}">
                      <a16:colId xmlns:a16="http://schemas.microsoft.com/office/drawing/2014/main" val="1433696459"/>
                    </a:ext>
                  </a:extLst>
                </a:gridCol>
                <a:gridCol w="680085">
                  <a:extLst>
                    <a:ext uri="{9D8B030D-6E8A-4147-A177-3AD203B41FA5}">
                      <a16:colId xmlns:a16="http://schemas.microsoft.com/office/drawing/2014/main" val="1359720914"/>
                    </a:ext>
                  </a:extLst>
                </a:gridCol>
                <a:gridCol w="937260">
                  <a:extLst>
                    <a:ext uri="{9D8B030D-6E8A-4147-A177-3AD203B41FA5}">
                      <a16:colId xmlns:a16="http://schemas.microsoft.com/office/drawing/2014/main" val="3132023214"/>
                    </a:ext>
                  </a:extLst>
                </a:gridCol>
                <a:gridCol w="739140">
                  <a:extLst>
                    <a:ext uri="{9D8B030D-6E8A-4147-A177-3AD203B41FA5}">
                      <a16:colId xmlns:a16="http://schemas.microsoft.com/office/drawing/2014/main" val="2762155858"/>
                    </a:ext>
                  </a:extLst>
                </a:gridCol>
                <a:gridCol w="901063">
                  <a:extLst>
                    <a:ext uri="{9D8B030D-6E8A-4147-A177-3AD203B41FA5}">
                      <a16:colId xmlns:a16="http://schemas.microsoft.com/office/drawing/2014/main" val="3547216705"/>
                    </a:ext>
                  </a:extLst>
                </a:gridCol>
              </a:tblGrid>
              <a:tr h="318410">
                <a:tc>
                  <a:txBody>
                    <a:bodyPr/>
                    <a:lstStyle/>
                    <a:p>
                      <a:pPr algn="ctr" fontAlgn="b"/>
                      <a:r>
                        <a:rPr lang="zh-CN" altLang="en-US" sz="1050" u="none" strike="noStrike" dirty="0" smtClean="0">
                          <a:effectLst/>
                        </a:rPr>
                        <a:t>产品编号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尺寸</a:t>
                      </a:r>
                      <a:r>
                        <a:rPr lang="en-US" altLang="zh-CN" sz="1050" u="none" strike="noStrike" dirty="0">
                          <a:effectLst/>
                        </a:rPr>
                        <a:t>(</a:t>
                      </a:r>
                      <a:r>
                        <a:rPr lang="en-US" sz="1050" u="none" strike="noStrike" dirty="0">
                          <a:effectLst/>
                        </a:rPr>
                        <a:t>mm</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smtClean="0">
                          <a:effectLst/>
                        </a:rPr>
                        <a:t>F0</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加速度（</a:t>
                      </a:r>
                      <a:r>
                        <a:rPr lang="en-US" altLang="zh-CN" sz="1050" u="none" strike="noStrike" dirty="0">
                          <a:effectLst/>
                        </a:rPr>
                        <a:t>100</a:t>
                      </a:r>
                      <a:r>
                        <a:rPr lang="en-US" sz="1050" u="none" strike="noStrike" dirty="0">
                          <a:effectLst/>
                        </a:rPr>
                        <a:t>g</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a:effectLst/>
                        </a:rPr>
                        <a:t>RT(0-90</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a:effectLst/>
                        </a:rPr>
                        <a:t>BT(100-10</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a:effectLst/>
                        </a:rPr>
                        <a:t>RT(0-50</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a:effectLst/>
                        </a:rPr>
                        <a:t>BT(100-50</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06965">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1</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6x19x3.0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170</a:t>
                      </a:r>
                      <a:r>
                        <a:rPr lang="en-US" altLang="zh-CN" sz="1000" dirty="0" smtClean="0">
                          <a:solidFill>
                            <a:prstClr val="black"/>
                          </a:solidFill>
                        </a:rPr>
                        <a:t>±</a:t>
                      </a:r>
                      <a:r>
                        <a:rPr lang="en-US" altLang="zh-CN" sz="1000" u="none" strike="noStrike" dirty="0" smtClean="0">
                          <a:effectLst/>
                        </a:rPr>
                        <a:t>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≥0.7（TYP0.9）</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110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110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50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50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4767617"/>
                  </a:ext>
                </a:extLst>
              </a:tr>
              <a:tr h="206965">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2</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8x15x3.0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170</a:t>
                      </a:r>
                      <a:r>
                        <a:rPr lang="en-US" altLang="zh-CN" sz="1000" dirty="0" smtClean="0">
                          <a:solidFill>
                            <a:prstClr val="black"/>
                          </a:solidFill>
                        </a:rPr>
                        <a:t>±</a:t>
                      </a:r>
                      <a:r>
                        <a:rPr lang="en-US" altLang="zh-CN" sz="1000" u="none" strike="noStrike" dirty="0" smtClean="0">
                          <a:effectLst/>
                        </a:rPr>
                        <a:t>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0.8（TYP1.05</a:t>
                      </a:r>
                      <a:r>
                        <a:rPr lang="en-US" sz="1000" u="none" strike="noStrike" dirty="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130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130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50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50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0477513"/>
                  </a:ext>
                </a:extLst>
              </a:tr>
              <a:tr h="206965">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3</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10x10x3.5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170</a:t>
                      </a:r>
                      <a:r>
                        <a:rPr lang="en-US" altLang="zh-CN" sz="1000" dirty="0" smtClean="0">
                          <a:solidFill>
                            <a:prstClr val="black"/>
                          </a:solidFill>
                        </a:rPr>
                        <a:t>±</a:t>
                      </a:r>
                      <a:r>
                        <a:rPr lang="en-US" altLang="zh-CN" sz="1000" u="none" strike="noStrike" dirty="0" smtClean="0">
                          <a:effectLst/>
                        </a:rPr>
                        <a:t>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≥0.7（TYP0.85）</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60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60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30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30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473174"/>
                  </a:ext>
                </a:extLst>
              </a:tr>
              <a:tr h="206965">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4</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8x15x3.0</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170</a:t>
                      </a:r>
                      <a:r>
                        <a:rPr lang="en-US" altLang="zh-CN" sz="1000" dirty="0" smtClean="0">
                          <a:solidFill>
                            <a:prstClr val="black"/>
                          </a:solidFill>
                        </a:rPr>
                        <a:t>±</a:t>
                      </a:r>
                      <a:r>
                        <a:rPr lang="en-US" altLang="zh-CN" sz="1000" u="none" strike="noStrike" dirty="0" smtClean="0">
                          <a:effectLst/>
                        </a:rPr>
                        <a:t>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0.9（TYP1.1</a:t>
                      </a:r>
                      <a:r>
                        <a:rPr lang="en-US" sz="1000" u="none" strike="noStrike" dirty="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a:t>
                      </a:r>
                      <a:r>
                        <a:rPr lang="en-US" altLang="zh-CN" sz="1000" u="none" strike="noStrike" dirty="0">
                          <a:effectLst/>
                        </a:rPr>
                        <a:t>90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a:t>
                      </a:r>
                      <a:r>
                        <a:rPr lang="en-US" altLang="zh-CN" sz="1000" u="none" strike="noStrike" dirty="0">
                          <a:effectLst/>
                        </a:rPr>
                        <a:t>90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a:t>
                      </a:r>
                      <a:r>
                        <a:rPr lang="en-US" altLang="zh-CN" sz="1000" u="none" strike="noStrike" dirty="0">
                          <a:effectLst/>
                        </a:rPr>
                        <a:t>40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a:t>
                      </a:r>
                      <a:r>
                        <a:rPr lang="en-US" altLang="zh-CN" sz="1000" u="none" strike="noStrike">
                          <a:effectLst/>
                        </a:rPr>
                        <a:t>40</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41099192"/>
                  </a:ext>
                </a:extLst>
              </a:tr>
              <a:tr h="206965">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5</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10x22x9.0</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140</a:t>
                      </a:r>
                      <a:r>
                        <a:rPr lang="en-US" altLang="zh-CN" sz="1000" dirty="0" smtClean="0">
                          <a:solidFill>
                            <a:prstClr val="black"/>
                          </a:solidFill>
                        </a:rPr>
                        <a:t>±</a:t>
                      </a:r>
                      <a:r>
                        <a:rPr lang="en-US" altLang="zh-CN" sz="1000" u="none" strike="noStrike" dirty="0" smtClean="0">
                          <a:effectLst/>
                        </a:rPr>
                        <a:t>10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0.9（TYP1.0</a:t>
                      </a:r>
                      <a:r>
                        <a:rPr lang="en-US" sz="1000" u="none" strike="noStrike" dirty="0">
                          <a:effectLst/>
                        </a:rPr>
                        <a:t>）@ 400g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a:t>
                      </a:r>
                      <a:r>
                        <a:rPr lang="en-US" altLang="zh-CN" sz="1000" u="none" strike="noStrike" dirty="0">
                          <a:effectLst/>
                        </a:rPr>
                        <a:t>100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a:t>
                      </a:r>
                      <a:r>
                        <a:rPr lang="en-US" altLang="zh-CN" sz="1000" u="none" strike="noStrike" dirty="0">
                          <a:effectLst/>
                        </a:rPr>
                        <a:t>100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a:t>
                      </a:r>
                      <a:r>
                        <a:rPr lang="en-US" altLang="zh-CN" sz="1000" u="none" strike="noStrike" dirty="0">
                          <a:effectLst/>
                        </a:rPr>
                        <a:t>50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a:t>
                      </a:r>
                      <a:r>
                        <a:rPr lang="en-US" altLang="zh-CN" sz="1000" u="none" strike="noStrike" dirty="0">
                          <a:effectLst/>
                        </a:rPr>
                        <a:t>50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68858777"/>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752805155"/>
              </p:ext>
            </p:extLst>
          </p:nvPr>
        </p:nvGraphicFramePr>
        <p:xfrm>
          <a:off x="277346" y="6584628"/>
          <a:ext cx="6361577" cy="1283021"/>
        </p:xfrm>
        <a:graphic>
          <a:graphicData uri="http://schemas.openxmlformats.org/drawingml/2006/table">
            <a:tbl>
              <a:tblPr firstRow="1" bandRow="1">
                <a:tableStyleId>{073A0DAA-6AF3-43AB-8588-CEC1D06C72B9}</a:tableStyleId>
              </a:tblPr>
              <a:tblGrid>
                <a:gridCol w="1326158">
                  <a:extLst>
                    <a:ext uri="{9D8B030D-6E8A-4147-A177-3AD203B41FA5}">
                      <a16:colId xmlns:a16="http://schemas.microsoft.com/office/drawing/2014/main" val="78568990"/>
                    </a:ext>
                  </a:extLst>
                </a:gridCol>
                <a:gridCol w="1139696">
                  <a:extLst>
                    <a:ext uri="{9D8B030D-6E8A-4147-A177-3AD203B41FA5}">
                      <a16:colId xmlns:a16="http://schemas.microsoft.com/office/drawing/2014/main" val="2098755709"/>
                    </a:ext>
                  </a:extLst>
                </a:gridCol>
                <a:gridCol w="998220">
                  <a:extLst>
                    <a:ext uri="{9D8B030D-6E8A-4147-A177-3AD203B41FA5}">
                      <a16:colId xmlns:a16="http://schemas.microsoft.com/office/drawing/2014/main" val="679475421"/>
                    </a:ext>
                  </a:extLst>
                </a:gridCol>
                <a:gridCol w="929640">
                  <a:extLst>
                    <a:ext uri="{9D8B030D-6E8A-4147-A177-3AD203B41FA5}">
                      <a16:colId xmlns:a16="http://schemas.microsoft.com/office/drawing/2014/main" val="1529456157"/>
                    </a:ext>
                  </a:extLst>
                </a:gridCol>
                <a:gridCol w="1074420">
                  <a:extLst>
                    <a:ext uri="{9D8B030D-6E8A-4147-A177-3AD203B41FA5}">
                      <a16:colId xmlns:a16="http://schemas.microsoft.com/office/drawing/2014/main" val="1433696459"/>
                    </a:ext>
                  </a:extLst>
                </a:gridCol>
                <a:gridCol w="893443">
                  <a:extLst>
                    <a:ext uri="{9D8B030D-6E8A-4147-A177-3AD203B41FA5}">
                      <a16:colId xmlns:a16="http://schemas.microsoft.com/office/drawing/2014/main" val="1359720914"/>
                    </a:ext>
                  </a:extLst>
                </a:gridCol>
              </a:tblGrid>
              <a:tr h="418002">
                <a:tc>
                  <a:txBody>
                    <a:bodyPr/>
                    <a:lstStyle/>
                    <a:p>
                      <a:pPr algn="ctr" fontAlgn="b"/>
                      <a:r>
                        <a:rPr lang="zh-CN" altLang="en-US" sz="1050" u="none" strike="noStrike" dirty="0" smtClean="0">
                          <a:effectLst/>
                        </a:rPr>
                        <a:t>产品编号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b="1" u="none" strike="noStrike" kern="1200" dirty="0">
                          <a:solidFill>
                            <a:schemeClr val="lt1"/>
                          </a:solidFill>
                          <a:effectLst/>
                          <a:latin typeface="+mn-lt"/>
                          <a:ea typeface="+mn-ea"/>
                          <a:cs typeface="+mn-cs"/>
                        </a:rPr>
                        <a:t>尺寸</a:t>
                      </a:r>
                      <a:r>
                        <a:rPr lang="en-US" altLang="zh-CN" sz="1050" b="1" u="none" strike="noStrike" kern="1200" dirty="0">
                          <a:solidFill>
                            <a:schemeClr val="lt1"/>
                          </a:solidFill>
                          <a:effectLst/>
                          <a:latin typeface="+mn-lt"/>
                          <a:ea typeface="+mn-ea"/>
                          <a:cs typeface="+mn-cs"/>
                        </a:rPr>
                        <a:t>(</a:t>
                      </a:r>
                      <a:r>
                        <a:rPr lang="en-US" sz="1050" b="1" u="none" strike="noStrike" kern="1200" dirty="0">
                          <a:solidFill>
                            <a:schemeClr val="lt1"/>
                          </a:solidFill>
                          <a:effectLst/>
                          <a:latin typeface="+mn-lt"/>
                          <a:ea typeface="+mn-ea"/>
                          <a:cs typeface="+mn-cs"/>
                        </a:rPr>
                        <a:t>mm</a:t>
                      </a:r>
                      <a:r>
                        <a:rPr lang="en-US" sz="1050" b="1" u="none" strike="noStrike" kern="1200" dirty="0" smtClean="0">
                          <a:solidFill>
                            <a:schemeClr val="lt1"/>
                          </a:solidFill>
                          <a:effectLst/>
                          <a:latin typeface="+mn-lt"/>
                          <a:ea typeface="+mn-ea"/>
                          <a:cs typeface="+mn-cs"/>
                        </a:rPr>
                        <a:t>)</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b="1" u="none" strike="noStrike" kern="1200" dirty="0">
                          <a:solidFill>
                            <a:schemeClr val="lt1"/>
                          </a:solidFill>
                          <a:effectLst/>
                          <a:latin typeface="+mn-lt"/>
                          <a:ea typeface="+mn-ea"/>
                          <a:cs typeface="+mn-cs"/>
                        </a:rPr>
                        <a:t>功率</a:t>
                      </a:r>
                      <a:r>
                        <a:rPr lang="en-US" altLang="zh-CN" sz="1050" b="1" u="none" strike="noStrike" kern="1200" dirty="0">
                          <a:solidFill>
                            <a:schemeClr val="lt1"/>
                          </a:solidFill>
                          <a:effectLst/>
                          <a:latin typeface="+mn-lt"/>
                          <a:ea typeface="+mn-ea"/>
                          <a:cs typeface="+mn-cs"/>
                        </a:rPr>
                        <a:t>(</a:t>
                      </a:r>
                      <a:r>
                        <a:rPr lang="en-US" sz="1050" b="1" u="none" strike="noStrike" kern="1200" dirty="0">
                          <a:solidFill>
                            <a:schemeClr val="lt1"/>
                          </a:solidFill>
                          <a:effectLst/>
                          <a:latin typeface="+mn-lt"/>
                          <a:ea typeface="+mn-ea"/>
                          <a:cs typeface="+mn-cs"/>
                        </a:rPr>
                        <a:t>w)</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b="1" u="none" strike="noStrike" kern="1200" dirty="0" smtClean="0">
                          <a:solidFill>
                            <a:schemeClr val="lt1"/>
                          </a:solidFill>
                          <a:effectLst/>
                          <a:latin typeface="+mn-lt"/>
                          <a:ea typeface="+mn-ea"/>
                          <a:cs typeface="+mn-cs"/>
                        </a:rPr>
                        <a:t>额定电压</a:t>
                      </a:r>
                      <a:r>
                        <a:rPr lang="en-US" altLang="zh-CN" sz="1050" b="1" u="none" strike="noStrike" kern="1200" dirty="0" smtClean="0">
                          <a:solidFill>
                            <a:schemeClr val="lt1"/>
                          </a:solidFill>
                          <a:effectLst/>
                          <a:latin typeface="+mn-lt"/>
                          <a:ea typeface="+mn-ea"/>
                          <a:cs typeface="+mn-cs"/>
                        </a:rPr>
                        <a:t>(V)</a:t>
                      </a:r>
                      <a:endParaRPr lang="zh-CN" alt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b="1" u="none" strike="noStrike" kern="1200" dirty="0">
                          <a:solidFill>
                            <a:schemeClr val="lt1"/>
                          </a:solidFill>
                          <a:effectLst/>
                          <a:latin typeface="+mn-lt"/>
                          <a:ea typeface="+mn-ea"/>
                          <a:cs typeface="+mn-cs"/>
                        </a:rPr>
                        <a:t>直流电阻</a:t>
                      </a:r>
                      <a:r>
                        <a:rPr lang="en-US" altLang="zh-CN" sz="1050" b="1" u="none" strike="noStrike" kern="1200" dirty="0" smtClean="0">
                          <a:solidFill>
                            <a:schemeClr val="lt1"/>
                          </a:solidFill>
                          <a:effectLst/>
                          <a:latin typeface="+mn-lt"/>
                          <a:ea typeface="+mn-ea"/>
                          <a:cs typeface="+mn-cs"/>
                        </a:rPr>
                        <a:t>(</a:t>
                      </a:r>
                      <a:r>
                        <a:rPr lang="el-GR" sz="1050" b="1" u="none" strike="noStrike" kern="1200" dirty="0" smtClean="0">
                          <a:solidFill>
                            <a:schemeClr val="lt1"/>
                          </a:solidFill>
                          <a:effectLst/>
                          <a:latin typeface="+mn-lt"/>
                          <a:ea typeface="+mn-ea"/>
                          <a:cs typeface="+mn-cs"/>
                        </a:rPr>
                        <a:t>Ω</a:t>
                      </a:r>
                      <a:r>
                        <a:rPr lang="en-US" sz="1050" b="1" u="none" strike="noStrike" kern="1200" dirty="0" smtClean="0">
                          <a:solidFill>
                            <a:schemeClr val="lt1"/>
                          </a:solidFill>
                          <a:effectLst/>
                          <a:latin typeface="+mn-lt"/>
                          <a:ea typeface="+mn-ea"/>
                          <a:cs typeface="+mn-cs"/>
                        </a:rPr>
                        <a:t>)</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ctr" defTabSz="685800" rtl="0" eaLnBrk="1" fontAlgn="b" latinLnBrk="0" hangingPunct="1"/>
                      <a:r>
                        <a:rPr lang="zh-CN" altLang="en-US" sz="1050" b="1" u="none" strike="noStrike" kern="1200" dirty="0">
                          <a:solidFill>
                            <a:schemeClr val="lt1"/>
                          </a:solidFill>
                          <a:effectLst/>
                          <a:latin typeface="+mn-lt"/>
                          <a:ea typeface="+mn-ea"/>
                          <a:cs typeface="+mn-cs"/>
                        </a:rPr>
                        <a:t>磁通量</a:t>
                      </a:r>
                      <a:r>
                        <a:rPr lang="en-US" altLang="zh-CN" sz="1050" b="1" u="none" strike="noStrike" kern="1200" dirty="0">
                          <a:solidFill>
                            <a:schemeClr val="lt1"/>
                          </a:solidFill>
                          <a:effectLst/>
                          <a:latin typeface="+mn-lt"/>
                          <a:ea typeface="+mn-ea"/>
                          <a:cs typeface="+mn-cs"/>
                        </a:rPr>
                        <a:t>(</a:t>
                      </a:r>
                      <a:r>
                        <a:rPr lang="en-US" sz="1050" b="1" u="none" strike="noStrike" kern="1200" dirty="0">
                          <a:solidFill>
                            <a:schemeClr val="lt1"/>
                          </a:solidFill>
                          <a:effectLst/>
                          <a:latin typeface="+mn-lt"/>
                          <a:ea typeface="+mn-ea"/>
                          <a:cs typeface="+mn-cs"/>
                        </a:rPr>
                        <a:t>N/A</a:t>
                      </a:r>
                      <a:r>
                        <a:rPr lang="en-US" sz="1050" b="1" u="none" strike="noStrike" kern="1200" dirty="0" smtClean="0">
                          <a:solidFill>
                            <a:schemeClr val="lt1"/>
                          </a:solidFill>
                          <a:effectLst/>
                          <a:latin typeface="+mn-lt"/>
                          <a:ea typeface="+mn-ea"/>
                          <a:cs typeface="+mn-cs"/>
                        </a:rPr>
                        <a:t>)</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24708">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1</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kern="1200" dirty="0">
                          <a:solidFill>
                            <a:schemeClr val="dk1"/>
                          </a:solidFill>
                          <a:effectLst/>
                          <a:latin typeface="+mn-lt"/>
                          <a:ea typeface="+mn-ea"/>
                          <a:cs typeface="+mn-cs"/>
                        </a:rPr>
                        <a:t>13x13x4.2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1</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2.83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a:solidFill>
                            <a:schemeClr val="dk1"/>
                          </a:solidFill>
                          <a:effectLst/>
                          <a:latin typeface="+mn-lt"/>
                          <a:ea typeface="+mn-ea"/>
                          <a:cs typeface="+mn-cs"/>
                        </a:rPr>
                        <a:t>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1.35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92832270"/>
                  </a:ext>
                </a:extLst>
              </a:tr>
              <a:tr h="224708">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2</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kern="1200" dirty="0">
                          <a:solidFill>
                            <a:schemeClr val="dk1"/>
                          </a:solidFill>
                          <a:effectLst/>
                          <a:latin typeface="+mn-lt"/>
                          <a:ea typeface="+mn-ea"/>
                          <a:cs typeface="+mn-cs"/>
                        </a:rPr>
                        <a:t>8x12x3.4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a:solidFill>
                            <a:schemeClr val="dk1"/>
                          </a:solidFill>
                          <a:effectLst/>
                          <a:latin typeface="+mn-lt"/>
                          <a:ea typeface="+mn-ea"/>
                          <a:cs typeface="+mn-cs"/>
                        </a:rPr>
                        <a:t>1</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a:solidFill>
                            <a:schemeClr val="dk1"/>
                          </a:solidFill>
                          <a:effectLst/>
                          <a:latin typeface="+mn-lt"/>
                          <a:ea typeface="+mn-ea"/>
                          <a:cs typeface="+mn-cs"/>
                        </a:rPr>
                        <a:t>2.83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1.8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22274088"/>
                  </a:ext>
                </a:extLst>
              </a:tr>
              <a:tr h="224708">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3</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kern="1200" dirty="0">
                          <a:solidFill>
                            <a:schemeClr val="dk1"/>
                          </a:solidFill>
                          <a:effectLst/>
                          <a:latin typeface="+mn-lt"/>
                          <a:ea typeface="+mn-ea"/>
                          <a:cs typeface="+mn-cs"/>
                        </a:rPr>
                        <a:t>6x15x3.2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1</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2.83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a:solidFill>
                            <a:schemeClr val="dk1"/>
                          </a:solidFill>
                          <a:effectLst/>
                          <a:latin typeface="+mn-lt"/>
                          <a:ea typeface="+mn-ea"/>
                          <a:cs typeface="+mn-cs"/>
                        </a:rPr>
                        <a:t>0.55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4767617"/>
                  </a:ext>
                </a:extLst>
              </a:tr>
              <a:tr h="190895">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4</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l-GR" sz="1000" u="none" strike="noStrike" kern="1200">
                          <a:solidFill>
                            <a:schemeClr val="dk1"/>
                          </a:solidFill>
                          <a:effectLst/>
                          <a:latin typeface="+mn-lt"/>
                          <a:ea typeface="+mn-ea"/>
                          <a:cs typeface="+mn-cs"/>
                        </a:rPr>
                        <a:t>φ10</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1</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2.83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solidFill>
                            <a:schemeClr val="dk1"/>
                          </a:solidFill>
                          <a:effectLst/>
                          <a:latin typeface="+mn-lt"/>
                          <a:ea typeface="+mn-ea"/>
                          <a:cs typeface="+mn-cs"/>
                        </a:rPr>
                        <a:t>1.4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18065483"/>
                  </a:ext>
                </a:extLst>
              </a:tr>
            </a:tbl>
          </a:graphicData>
        </a:graphic>
      </p:graphicFrame>
      <p:cxnSp>
        <p:nvCxnSpPr>
          <p:cNvPr id="15" name="直接连接符 14"/>
          <p:cNvCxnSpPr/>
          <p:nvPr/>
        </p:nvCxnSpPr>
        <p:spPr>
          <a:xfrm>
            <a:off x="277346" y="5056657"/>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1457323" y="5191125"/>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7" name="任意多边形 16"/>
          <p:cNvSpPr/>
          <p:nvPr/>
        </p:nvSpPr>
        <p:spPr>
          <a:xfrm flipV="1">
            <a:off x="277346" y="5191125"/>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1798344" y="5261684"/>
            <a:ext cx="4840579" cy="792525"/>
          </a:xfrm>
          <a:prstGeom prst="rect">
            <a:avLst/>
          </a:prstGeom>
          <a:noFill/>
        </p:spPr>
        <p:txBody>
          <a:bodyPr wrap="square" rtlCol="0">
            <a:spAutoFit/>
          </a:bodyPr>
          <a:lstStyle/>
          <a:p>
            <a:pPr lvl="0"/>
            <a:r>
              <a:rPr lang="zh-CN" altLang="en-US" sz="1400" b="1" dirty="0">
                <a:solidFill>
                  <a:srgbClr val="5B9BD5">
                    <a:lumMod val="50000"/>
                  </a:srgbClr>
                </a:solidFill>
              </a:rPr>
              <a:t>激励器</a:t>
            </a:r>
          </a:p>
          <a:p>
            <a:pPr lvl="0"/>
            <a:r>
              <a:rPr lang="zh-CN" altLang="en-US" sz="1050" dirty="0" smtClean="0">
                <a:solidFill>
                  <a:prstClr val="black"/>
                </a:solidFill>
              </a:rPr>
              <a:t>可</a:t>
            </a:r>
            <a:r>
              <a:rPr lang="zh-CN" altLang="en-US" sz="1050" dirty="0">
                <a:solidFill>
                  <a:prstClr val="black"/>
                </a:solidFill>
              </a:rPr>
              <a:t>采用自有设计方案，提供驱动效率高，相同体积下驱动力提升</a:t>
            </a:r>
            <a:r>
              <a:rPr lang="en-US" altLang="zh-CN" sz="1050" dirty="0">
                <a:solidFill>
                  <a:prstClr val="black"/>
                </a:solidFill>
              </a:rPr>
              <a:t>7~8dB</a:t>
            </a:r>
            <a:r>
              <a:rPr lang="zh-CN" altLang="en-US" sz="1050" dirty="0">
                <a:solidFill>
                  <a:prstClr val="black"/>
                </a:solidFill>
              </a:rPr>
              <a:t>，一体式设计，解决分体器件难组装，难拆卸的问题。从而实现智能手机无孔化，</a:t>
            </a:r>
            <a:r>
              <a:rPr lang="en-US" altLang="zh-CN" sz="1050" dirty="0">
                <a:solidFill>
                  <a:prstClr val="black"/>
                </a:solidFill>
              </a:rPr>
              <a:t>AAC</a:t>
            </a:r>
            <a:r>
              <a:rPr lang="zh-CN" altLang="en-US" sz="1050" dirty="0">
                <a:solidFill>
                  <a:prstClr val="black"/>
                </a:solidFill>
              </a:rPr>
              <a:t>为全屏设备提供激励器完整解决方案。适用于智能手机，智能手表</a:t>
            </a:r>
            <a:r>
              <a:rPr lang="zh-CN" altLang="en-US" sz="1050" dirty="0" smtClean="0">
                <a:solidFill>
                  <a:prstClr val="black"/>
                </a:solidFill>
              </a:rPr>
              <a:t>等终端产品。</a:t>
            </a:r>
            <a:endParaRPr lang="zh-CN" altLang="en-US" sz="1050" dirty="0">
              <a:solidFill>
                <a:prstClr val="black"/>
              </a:solidFill>
            </a:endParaRPr>
          </a:p>
        </p:txBody>
      </p:sp>
    </p:spTree>
    <p:extLst>
      <p:ext uri="{BB962C8B-B14F-4D97-AF65-F5344CB8AC3E}">
        <p14:creationId xmlns:p14="http://schemas.microsoft.com/office/powerpoint/2010/main" val="26838526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1652172306"/>
              </p:ext>
            </p:extLst>
          </p:nvPr>
        </p:nvGraphicFramePr>
        <p:xfrm>
          <a:off x="324970" y="2310717"/>
          <a:ext cx="6361579" cy="1450445"/>
        </p:xfrm>
        <a:graphic>
          <a:graphicData uri="http://schemas.openxmlformats.org/drawingml/2006/table">
            <a:tbl>
              <a:tblPr firstRow="1" bandRow="1">
                <a:tableStyleId>{073A0DAA-6AF3-43AB-8588-CEC1D06C72B9}</a:tableStyleId>
              </a:tblPr>
              <a:tblGrid>
                <a:gridCol w="703730">
                  <a:extLst>
                    <a:ext uri="{9D8B030D-6E8A-4147-A177-3AD203B41FA5}">
                      <a16:colId xmlns:a16="http://schemas.microsoft.com/office/drawing/2014/main" val="78568990"/>
                    </a:ext>
                  </a:extLst>
                </a:gridCol>
                <a:gridCol w="754380">
                  <a:extLst>
                    <a:ext uri="{9D8B030D-6E8A-4147-A177-3AD203B41FA5}">
                      <a16:colId xmlns:a16="http://schemas.microsoft.com/office/drawing/2014/main" val="2771887428"/>
                    </a:ext>
                  </a:extLst>
                </a:gridCol>
                <a:gridCol w="635768">
                  <a:extLst>
                    <a:ext uri="{9D8B030D-6E8A-4147-A177-3AD203B41FA5}">
                      <a16:colId xmlns:a16="http://schemas.microsoft.com/office/drawing/2014/main" val="4065823516"/>
                    </a:ext>
                  </a:extLst>
                </a:gridCol>
                <a:gridCol w="743452">
                  <a:extLst>
                    <a:ext uri="{9D8B030D-6E8A-4147-A177-3AD203B41FA5}">
                      <a16:colId xmlns:a16="http://schemas.microsoft.com/office/drawing/2014/main" val="679475421"/>
                    </a:ext>
                  </a:extLst>
                </a:gridCol>
                <a:gridCol w="982980">
                  <a:extLst>
                    <a:ext uri="{9D8B030D-6E8A-4147-A177-3AD203B41FA5}">
                      <a16:colId xmlns:a16="http://schemas.microsoft.com/office/drawing/2014/main" val="1529456157"/>
                    </a:ext>
                  </a:extLst>
                </a:gridCol>
                <a:gridCol w="848696">
                  <a:extLst>
                    <a:ext uri="{9D8B030D-6E8A-4147-A177-3AD203B41FA5}">
                      <a16:colId xmlns:a16="http://schemas.microsoft.com/office/drawing/2014/main" val="1433696459"/>
                    </a:ext>
                  </a:extLst>
                </a:gridCol>
                <a:gridCol w="985466">
                  <a:extLst>
                    <a:ext uri="{9D8B030D-6E8A-4147-A177-3AD203B41FA5}">
                      <a16:colId xmlns:a16="http://schemas.microsoft.com/office/drawing/2014/main" val="3132023214"/>
                    </a:ext>
                  </a:extLst>
                </a:gridCol>
                <a:gridCol w="707107">
                  <a:extLst>
                    <a:ext uri="{9D8B030D-6E8A-4147-A177-3AD203B41FA5}">
                      <a16:colId xmlns:a16="http://schemas.microsoft.com/office/drawing/2014/main" val="2762155858"/>
                    </a:ext>
                  </a:extLst>
                </a:gridCol>
              </a:tblGrid>
              <a:tr h="509420">
                <a:tc>
                  <a:txBody>
                    <a:bodyPr/>
                    <a:lstStyle/>
                    <a:p>
                      <a:pPr algn="l" fontAlgn="b"/>
                      <a:r>
                        <a:rPr lang="zh-CN" altLang="en-US" sz="1050" u="none" strike="noStrike" dirty="0" smtClean="0">
                          <a:effectLst/>
                        </a:rPr>
                        <a:t>产品编号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电机外径</a:t>
                      </a:r>
                      <a:r>
                        <a:rPr lang="en-US" altLang="zh-CN" sz="1050" u="none" strike="noStrike" dirty="0" smtClean="0">
                          <a:effectLst/>
                        </a:rPr>
                        <a:t>(</a:t>
                      </a:r>
                      <a:r>
                        <a:rPr lang="en-US" sz="1050" u="none" strike="noStrike" dirty="0" smtClean="0">
                          <a:effectLst/>
                        </a:rPr>
                        <a:t>mm</a:t>
                      </a:r>
                      <a:r>
                        <a:rPr lang="en-US" sz="1050" u="none" strike="noStrike" dirty="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a:effectLst/>
                        </a:rPr>
                        <a:t>本体</a:t>
                      </a:r>
                      <a:r>
                        <a:rPr lang="zh-CN" altLang="en-US" sz="1050" u="none" strike="noStrike" dirty="0" smtClean="0">
                          <a:effectLst/>
                        </a:rPr>
                        <a:t>长度</a:t>
                      </a:r>
                      <a:r>
                        <a:rPr lang="en-US" altLang="zh-CN" sz="1050" u="none" strike="noStrike" dirty="0" smtClean="0">
                          <a:effectLst/>
                        </a:rPr>
                        <a:t>(cm)</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a:effectLst/>
                        </a:rPr>
                        <a:t>输出轴</a:t>
                      </a:r>
                      <a:r>
                        <a:rPr lang="zh-CN" altLang="en-US" sz="1050" u="none" strike="noStrike" dirty="0" smtClean="0">
                          <a:effectLst/>
                        </a:rPr>
                        <a:t>尺寸</a:t>
                      </a:r>
                      <a:r>
                        <a:rPr lang="en-US" altLang="zh-CN" sz="1050" u="none" strike="noStrike" dirty="0" smtClean="0">
                          <a:effectLst/>
                        </a:rPr>
                        <a:t>(mm)</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b="1" u="none" strike="noStrike" kern="1200" dirty="0" smtClean="0">
                          <a:solidFill>
                            <a:schemeClr val="lt1"/>
                          </a:solidFill>
                          <a:effectLst/>
                          <a:latin typeface="+mn-lt"/>
                          <a:ea typeface="+mn-ea"/>
                          <a:cs typeface="+mn-cs"/>
                        </a:rPr>
                        <a:t>步距角（</a:t>
                      </a:r>
                      <a:r>
                        <a:rPr lang="en-US" altLang="zh-CN" sz="1050" b="1" u="none" strike="noStrike" kern="1200" dirty="0">
                          <a:solidFill>
                            <a:schemeClr val="lt1"/>
                          </a:solidFill>
                          <a:effectLst/>
                          <a:latin typeface="+mn-lt"/>
                          <a:ea typeface="+mn-ea"/>
                          <a:cs typeface="+mn-cs"/>
                        </a:rPr>
                        <a:t>°/</a:t>
                      </a:r>
                      <a:r>
                        <a:rPr lang="zh-CN" altLang="en-US" sz="1050" b="1" u="none" strike="noStrike" kern="1200" dirty="0">
                          <a:solidFill>
                            <a:schemeClr val="lt1"/>
                          </a:solidFill>
                          <a:effectLst/>
                          <a:latin typeface="+mn-lt"/>
                          <a:ea typeface="+mn-ea"/>
                          <a:cs typeface="+mn-cs"/>
                        </a:rPr>
                        <a:t>步）</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扭矩</a:t>
                      </a:r>
                      <a:r>
                        <a:rPr lang="en-US" altLang="zh-CN" sz="1050" u="none" strike="noStrike" dirty="0" err="1" smtClean="0">
                          <a:effectLst/>
                        </a:rPr>
                        <a:t>mN</a:t>
                      </a:r>
                      <a:r>
                        <a:rPr lang="en-US" sz="1050" u="none" strike="noStrike" dirty="0" smtClean="0">
                          <a:effectLst/>
                        </a:rPr>
                        <a:t>*m</a:t>
                      </a:r>
                    </a:p>
                    <a:p>
                      <a:pPr algn="l" fontAlgn="b"/>
                      <a:r>
                        <a:rPr lang="en-US" sz="1050" b="1" i="0" u="none" strike="noStrike" kern="1200" dirty="0" smtClean="0">
                          <a:solidFill>
                            <a:schemeClr val="bg1"/>
                          </a:solidFill>
                          <a:effectLst/>
                          <a:latin typeface="微软雅黑" panose="020B0503020204020204" pitchFamily="34" charset="-122"/>
                          <a:ea typeface="微软雅黑" panose="020B0503020204020204" pitchFamily="34" charset="-122"/>
                          <a:cs typeface="+mn-cs"/>
                        </a:rPr>
                        <a:t>(</a:t>
                      </a:r>
                      <a:r>
                        <a:rPr lang="en-US" sz="1050" b="1" u="none" strike="noStrike" kern="1200" dirty="0" smtClean="0">
                          <a:solidFill>
                            <a:schemeClr val="lt1"/>
                          </a:solidFill>
                          <a:effectLst/>
                          <a:latin typeface="+mn-lt"/>
                          <a:ea typeface="+mn-ea"/>
                          <a:cs typeface="+mn-cs"/>
                        </a:rPr>
                        <a:t>2400PPS，5V/300mA)</a:t>
                      </a:r>
                      <a:endParaRPr 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a:effectLst/>
                        </a:rPr>
                        <a:t>自启动</a:t>
                      </a:r>
                      <a:r>
                        <a:rPr lang="zh-CN" altLang="en-US" sz="1050" u="none" strike="noStrike" dirty="0" smtClean="0">
                          <a:effectLst/>
                        </a:rPr>
                        <a:t>频率</a:t>
                      </a:r>
                      <a:r>
                        <a:rPr lang="en-US" altLang="zh-CN" sz="1050" u="none" strike="noStrike" dirty="0" smtClean="0">
                          <a:effectLst/>
                        </a:rPr>
                        <a:t>(</a:t>
                      </a:r>
                      <a:r>
                        <a:rPr lang="en-US" altLang="zh-CN" sz="1050" u="none" strike="noStrike" dirty="0" err="1" smtClean="0">
                          <a:effectLst/>
                        </a:rPr>
                        <a:t>pps</a:t>
                      </a:r>
                      <a:r>
                        <a:rPr lang="en-US" altLang="zh-CN" sz="1050" u="none" strike="noStrike" dirty="0" smtClean="0">
                          <a:effectLst/>
                        </a:rPr>
                        <a:t>)</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线圈</a:t>
                      </a:r>
                      <a:r>
                        <a:rPr lang="en-US" altLang="zh-CN" sz="1050" u="none" strike="noStrike" dirty="0" smtClean="0">
                          <a:effectLst/>
                        </a:rPr>
                        <a:t>A(</a:t>
                      </a:r>
                      <a:r>
                        <a:rPr lang="el-GR" altLang="zh-CN" sz="1050" u="none" strike="noStrike" dirty="0" smtClean="0">
                          <a:effectLst/>
                        </a:rPr>
                        <a:t>Ω</a:t>
                      </a:r>
                      <a:r>
                        <a:rPr lang="en-US" altLang="zh-CN"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64102">
                <a:tc>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1</a:t>
                      </a:r>
                      <a:endParaRPr 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3.6</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7.5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0.6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22.5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0.12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4000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l-GR" sz="1000" u="none" strike="noStrike" dirty="0">
                          <a:effectLst/>
                        </a:rPr>
                        <a:t>14 ±</a:t>
                      </a:r>
                      <a:r>
                        <a:rPr lang="el-GR" sz="1000" u="none" strike="noStrike" dirty="0" smtClean="0">
                          <a:effectLst/>
                        </a:rPr>
                        <a:t>1</a:t>
                      </a:r>
                      <a:endParaRPr lang="el-GR"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62687266"/>
                  </a:ext>
                </a:extLst>
              </a:tr>
              <a:tr h="123781">
                <a:tc rowSpan="2">
                  <a:txBody>
                    <a:bodyPr/>
                    <a:lstStyle/>
                    <a:p>
                      <a:pPr marL="0" algn="ctr" defTabSz="685800" rtl="0" eaLnBrk="1" fontAlgn="b" latinLnBrk="0" hangingPunct="1"/>
                      <a:r>
                        <a:rPr lang="en-US" sz="1000" u="none" strike="noStrike" kern="1200" dirty="0" smtClean="0">
                          <a:solidFill>
                            <a:schemeClr val="dk1"/>
                          </a:solidFill>
                          <a:effectLst/>
                          <a:latin typeface="+mn-lt"/>
                          <a:ea typeface="+mn-ea"/>
                          <a:cs typeface="+mn-cs"/>
                        </a:rPr>
                        <a:t>2</a:t>
                      </a:r>
                      <a:endParaRPr lang="en-US" sz="1000" u="none" strike="noStrike" kern="1200" dirty="0">
                        <a:solidFill>
                          <a:schemeClr val="dk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algn="l" fontAlgn="b"/>
                      <a:r>
                        <a:rPr lang="en-US" altLang="zh-CN" sz="1000" u="none" strike="noStrike" dirty="0" smtClean="0">
                          <a:effectLst/>
                        </a:rPr>
                        <a:t>4.4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algn="l" fontAlgn="b"/>
                      <a:r>
                        <a:rPr lang="en-US" altLang="zh-CN" sz="1000" u="none" strike="noStrike" dirty="0" smtClean="0">
                          <a:effectLst/>
                        </a:rPr>
                        <a:t>8.5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algn="l" fontAlgn="b"/>
                      <a:r>
                        <a:rPr lang="en-US" altLang="zh-CN" sz="1000" u="none" strike="noStrike" dirty="0" smtClean="0">
                          <a:effectLst/>
                        </a:rPr>
                        <a:t>0.7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algn="l" fontAlgn="b"/>
                      <a:r>
                        <a:rPr lang="en-US" altLang="zh-CN" sz="1000" u="none" strike="noStrike" dirty="0" smtClean="0">
                          <a:effectLst/>
                        </a:rPr>
                        <a:t>22.5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0.3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rowSpan="2">
                  <a:txBody>
                    <a:bodyPr/>
                    <a:lstStyle/>
                    <a:p>
                      <a:pPr algn="l" fontAlgn="b"/>
                      <a:r>
                        <a:rPr lang="en-US" sz="1000" u="none" strike="noStrike" dirty="0">
                          <a:effectLst/>
                        </a:rPr>
                        <a:t>≥</a:t>
                      </a:r>
                      <a:r>
                        <a:rPr lang="en-US" sz="1000" u="none" strike="noStrike" dirty="0" smtClean="0">
                          <a:effectLst/>
                        </a:rPr>
                        <a:t>3000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l-GR" sz="1000" u="none" strike="noStrike" dirty="0">
                          <a:effectLst/>
                        </a:rPr>
                        <a:t>10 ±</a:t>
                      </a:r>
                      <a:r>
                        <a:rPr lang="el-GR" sz="1000" u="none" strike="noStrike" dirty="0" smtClean="0">
                          <a:effectLst/>
                        </a:rPr>
                        <a:t>1</a:t>
                      </a:r>
                      <a:endParaRPr lang="el-GR"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80602386"/>
                  </a:ext>
                </a:extLst>
              </a:tr>
              <a:tr h="171666">
                <a:tc vMerge="1">
                  <a:txBody>
                    <a:bodyPr/>
                    <a:lstStyle/>
                    <a:p>
                      <a:endParaRPr lang="zh-CN" altLang="en-US"/>
                    </a:p>
                  </a:txBody>
                  <a:tcPr/>
                </a:tc>
                <a:tc vMerge="1">
                  <a:txBody>
                    <a:bodyPr/>
                    <a:lstStyle/>
                    <a:p>
                      <a:pPr algn="l" fontAlgn="b"/>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vMerge="1">
                  <a:txBody>
                    <a:bodyPr/>
                    <a:lstStyle/>
                    <a:p>
                      <a:pPr algn="l" fontAlgn="b"/>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vMerge="1">
                  <a:txBody>
                    <a:bodyPr/>
                    <a:lstStyle/>
                    <a:p>
                      <a:pPr algn="l" fontAlgn="b"/>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vMerge="1">
                  <a:txBody>
                    <a:bodyPr/>
                    <a:lstStyle/>
                    <a:p>
                      <a:pPr algn="l" fontAlgn="b"/>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c>
                  <a:txBody>
                    <a:bodyPr/>
                    <a:lstStyle/>
                    <a:p>
                      <a:pPr algn="l" fontAlgn="b"/>
                      <a:r>
                        <a:rPr lang="en-US" sz="1000" u="none" strike="noStrike" dirty="0">
                          <a:effectLst/>
                        </a:rPr>
                        <a:t>≥</a:t>
                      </a:r>
                      <a:r>
                        <a:rPr lang="en-US" sz="1000" u="none" strike="noStrike" dirty="0" smtClean="0">
                          <a:effectLst/>
                        </a:rPr>
                        <a:t>0.27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l" fontAlgn="b"/>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l-GR" sz="1000" u="none" strike="noStrike" dirty="0">
                          <a:effectLst/>
                        </a:rPr>
                        <a:t>14 ±</a:t>
                      </a:r>
                      <a:r>
                        <a:rPr lang="el-GR" sz="1000" u="none" strike="noStrike" dirty="0" smtClean="0">
                          <a:effectLst/>
                        </a:rPr>
                        <a:t>1</a:t>
                      </a:r>
                      <a:endParaRPr lang="el-GR"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4767617"/>
                  </a:ext>
                </a:extLst>
              </a:tr>
              <a:tr h="171666">
                <a:tc>
                  <a:txBody>
                    <a:bodyPr/>
                    <a:lstStyle/>
                    <a:p>
                      <a:pPr marL="0" algn="ctr" defTabSz="685800" rtl="0" eaLnBrk="1" fontAlgn="b" latinLnBrk="0" hangingPunct="1"/>
                      <a:r>
                        <a:rPr lang="en-US" altLang="zh-CN" sz="1000" u="none" strike="noStrike" kern="1200" dirty="0" smtClean="0">
                          <a:solidFill>
                            <a:schemeClr val="dk1"/>
                          </a:solidFill>
                          <a:effectLst/>
                          <a:latin typeface="+mn-lt"/>
                          <a:ea typeface="+mn-ea"/>
                          <a:cs typeface="+mn-cs"/>
                        </a:rPr>
                        <a:t>3</a:t>
                      </a:r>
                      <a:endParaRPr lang="zh-CN" alt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5.1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8.3</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0.8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18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0.4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3000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l-GR" sz="1000" u="none" strike="noStrike" dirty="0">
                          <a:effectLst/>
                        </a:rPr>
                        <a:t>14 ±</a:t>
                      </a:r>
                      <a:r>
                        <a:rPr lang="el-GR" sz="1000" u="none" strike="noStrike" dirty="0" smtClean="0">
                          <a:effectLst/>
                        </a:rPr>
                        <a:t>1</a:t>
                      </a:r>
                      <a:endParaRPr lang="el-GR"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0477513"/>
                  </a:ext>
                </a:extLst>
              </a:tr>
              <a:tr h="171666">
                <a:tc>
                  <a:txBody>
                    <a:bodyPr/>
                    <a:lstStyle/>
                    <a:p>
                      <a:pPr marL="0" algn="ctr" defTabSz="685800" rtl="0" eaLnBrk="1" fontAlgn="b" latinLnBrk="0" hangingPunct="1"/>
                      <a:r>
                        <a:rPr lang="en-US" altLang="zh-CN" sz="1000" u="none" strike="noStrike" kern="1200" dirty="0" smtClean="0">
                          <a:solidFill>
                            <a:schemeClr val="dk1"/>
                          </a:solidFill>
                          <a:effectLst/>
                          <a:latin typeface="+mn-lt"/>
                          <a:ea typeface="+mn-ea"/>
                          <a:cs typeface="+mn-cs"/>
                        </a:rPr>
                        <a:t>4</a:t>
                      </a:r>
                      <a:endParaRPr lang="zh-CN" altLang="en-US"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5</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5.8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0.8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18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0.27</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t>
                      </a:r>
                      <a:r>
                        <a:rPr lang="en-US" sz="1000" u="none" strike="noStrike" dirty="0" smtClean="0">
                          <a:effectLst/>
                        </a:rPr>
                        <a:t>3000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l-GR" sz="1000" u="none" strike="noStrike" dirty="0">
                          <a:effectLst/>
                        </a:rPr>
                        <a:t>14 ±</a:t>
                      </a:r>
                      <a:r>
                        <a:rPr lang="el-GR" sz="1000" u="none" strike="noStrike" dirty="0" smtClean="0">
                          <a:effectLst/>
                        </a:rPr>
                        <a:t>1</a:t>
                      </a:r>
                      <a:endParaRPr lang="el-GR"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473174"/>
                  </a:ext>
                </a:extLst>
              </a:tr>
            </a:tbl>
          </a:graphicData>
        </a:graphic>
      </p:graphicFrame>
      <p:cxnSp>
        <p:nvCxnSpPr>
          <p:cNvPr id="8" name="直接连接符 7"/>
          <p:cNvCxnSpPr/>
          <p:nvPr/>
        </p:nvCxnSpPr>
        <p:spPr>
          <a:xfrm>
            <a:off x="324971" y="745539"/>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1504948" y="880007"/>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0" name="任意多边形 9"/>
          <p:cNvSpPr/>
          <p:nvPr/>
        </p:nvSpPr>
        <p:spPr>
          <a:xfrm flipV="1">
            <a:off x="324971" y="880007"/>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1845969" y="950566"/>
            <a:ext cx="4840579" cy="938719"/>
          </a:xfrm>
          <a:prstGeom prst="rect">
            <a:avLst/>
          </a:prstGeom>
          <a:noFill/>
        </p:spPr>
        <p:txBody>
          <a:bodyPr wrap="square" rtlCol="0">
            <a:spAutoFit/>
          </a:bodyPr>
          <a:lstStyle/>
          <a:p>
            <a:pPr lvl="0"/>
            <a:r>
              <a:rPr lang="zh-CN" altLang="en-US" sz="1400" b="1" dirty="0" smtClean="0">
                <a:solidFill>
                  <a:srgbClr val="5B9BD5">
                    <a:lumMod val="50000"/>
                  </a:srgbClr>
                </a:solidFill>
              </a:rPr>
              <a:t>步进电机</a:t>
            </a:r>
            <a:endParaRPr lang="zh-CN" altLang="en-US" sz="1400" b="1" dirty="0">
              <a:solidFill>
                <a:srgbClr val="5B9BD5">
                  <a:lumMod val="50000"/>
                </a:srgbClr>
              </a:solidFill>
            </a:endParaRPr>
          </a:p>
          <a:p>
            <a:pPr lvl="0"/>
            <a:r>
              <a:rPr lang="en-US" altLang="zh-CN" sz="1000" dirty="0">
                <a:solidFill>
                  <a:prstClr val="black"/>
                </a:solidFill>
              </a:rPr>
              <a:t>AAC</a:t>
            </a:r>
            <a:r>
              <a:rPr lang="zh-CN" altLang="en-US" sz="1000" dirty="0">
                <a:solidFill>
                  <a:prstClr val="black"/>
                </a:solidFill>
              </a:rPr>
              <a:t>积累了多年步进电机模组研发制造经验，掌握先进的</a:t>
            </a:r>
            <a:r>
              <a:rPr lang="en-US" altLang="zh-CN" sz="1000" dirty="0">
                <a:solidFill>
                  <a:prstClr val="black"/>
                </a:solidFill>
              </a:rPr>
              <a:t>MIM</a:t>
            </a:r>
            <a:r>
              <a:rPr lang="zh-CN" altLang="en-US" sz="1000" dirty="0" smtClean="0">
                <a:solidFill>
                  <a:prstClr val="black"/>
                </a:solidFill>
              </a:rPr>
              <a:t>工艺，具备</a:t>
            </a:r>
            <a:r>
              <a:rPr lang="zh-CN" altLang="en-US" sz="1000" dirty="0">
                <a:solidFill>
                  <a:prstClr val="black"/>
                </a:solidFill>
              </a:rPr>
              <a:t>模具及零件设计</a:t>
            </a:r>
            <a:r>
              <a:rPr lang="zh-CN" altLang="en-US" sz="1000" dirty="0" smtClean="0">
                <a:solidFill>
                  <a:prstClr val="black"/>
                </a:solidFill>
              </a:rPr>
              <a:t>加工</a:t>
            </a:r>
            <a:r>
              <a:rPr lang="zh-CN" altLang="en-US" sz="1000" dirty="0">
                <a:solidFill>
                  <a:prstClr val="black"/>
                </a:solidFill>
              </a:rPr>
              <a:t>能力，一体化设计生产，灵活方案</a:t>
            </a:r>
            <a:r>
              <a:rPr lang="zh-CN" altLang="en-US" sz="1000" dirty="0" smtClean="0">
                <a:solidFill>
                  <a:prstClr val="black"/>
                </a:solidFill>
              </a:rPr>
              <a:t>整合。可为客户</a:t>
            </a:r>
            <a:r>
              <a:rPr lang="zh-CN" altLang="en-US" sz="1000" dirty="0">
                <a:solidFill>
                  <a:prstClr val="black"/>
                </a:solidFill>
              </a:rPr>
              <a:t>提供弹出式</a:t>
            </a:r>
            <a:r>
              <a:rPr lang="zh-CN" altLang="en-US" sz="1000" dirty="0" smtClean="0">
                <a:solidFill>
                  <a:prstClr val="black"/>
                </a:solidFill>
              </a:rPr>
              <a:t>摄像头步进电机模组、铰链等精密机械传动装置。</a:t>
            </a:r>
            <a:r>
              <a:rPr lang="zh-CN" altLang="en-US" sz="1000" dirty="0">
                <a:solidFill>
                  <a:prstClr val="black"/>
                </a:solidFill>
              </a:rPr>
              <a:t>适用于智能手机，智能电视</a:t>
            </a:r>
            <a:r>
              <a:rPr lang="zh-CN" altLang="en-US" sz="1000" dirty="0" smtClean="0">
                <a:solidFill>
                  <a:prstClr val="black"/>
                </a:solidFill>
              </a:rPr>
              <a:t>等</a:t>
            </a:r>
            <a:r>
              <a:rPr lang="zh-CN" altLang="en-US" sz="1100" dirty="0" smtClean="0"/>
              <a:t>。可</a:t>
            </a:r>
            <a:r>
              <a:rPr lang="zh-CN" altLang="en-US" sz="1000" dirty="0">
                <a:solidFill>
                  <a:prstClr val="black"/>
                </a:solidFill>
              </a:rPr>
              <a:t>根据客户需求提供</a:t>
            </a:r>
            <a:r>
              <a:rPr lang="zh-CN" altLang="en-US" sz="1000" dirty="0" smtClean="0">
                <a:solidFill>
                  <a:prstClr val="black"/>
                </a:solidFill>
              </a:rPr>
              <a:t>标准或定制</a:t>
            </a:r>
            <a:r>
              <a:rPr lang="zh-CN" altLang="en-US" sz="1000" dirty="0">
                <a:solidFill>
                  <a:prstClr val="black"/>
                </a:solidFill>
              </a:rPr>
              <a:t>产品。</a:t>
            </a: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91891" flipH="1">
            <a:off x="3785019" y="4129556"/>
            <a:ext cx="1921959" cy="1255004"/>
          </a:xfrm>
          <a:prstGeom prst="rect">
            <a:avLst/>
          </a:prstGeom>
        </p:spPr>
      </p:pic>
      <p:pic>
        <p:nvPicPr>
          <p:cNvPr id="14" name="图片 13" descr="屏幕剪辑"/>
          <p:cNvPicPr>
            <a:picLocks noChangeAspect="1"/>
          </p:cNvPicPr>
          <p:nvPr/>
        </p:nvPicPr>
        <p:blipFill>
          <a:blip r:embed="rId4">
            <a:clrChange>
              <a:clrFrom>
                <a:srgbClr val="FBFBFC"/>
              </a:clrFrom>
              <a:clrTo>
                <a:srgbClr val="FBFBFC">
                  <a:alpha val="0"/>
                </a:srgbClr>
              </a:clrTo>
            </a:clrChange>
            <a:extLst>
              <a:ext uri="{28A0092B-C50C-407E-A947-70E740481C1C}">
                <a14:useLocalDpi xmlns:a14="http://schemas.microsoft.com/office/drawing/2010/main"/>
              </a:ext>
            </a:extLst>
          </a:blip>
          <a:stretch>
            <a:fillRect/>
          </a:stretch>
        </p:blipFill>
        <p:spPr>
          <a:xfrm>
            <a:off x="724007" y="4308288"/>
            <a:ext cx="2243923" cy="1187637"/>
          </a:xfrm>
          <a:prstGeom prst="rect">
            <a:avLst/>
          </a:prstGeom>
        </p:spPr>
      </p:pic>
      <p:sp>
        <p:nvSpPr>
          <p:cNvPr id="15" name="文本框 14"/>
          <p:cNvSpPr txBox="1"/>
          <p:nvPr/>
        </p:nvSpPr>
        <p:spPr bwMode="auto">
          <a:xfrm>
            <a:off x="1217695" y="5933368"/>
            <a:ext cx="1395461" cy="248804"/>
          </a:xfrm>
          <a:prstGeom prst="rect">
            <a:avLst/>
          </a:prstGeom>
          <a:noFill/>
          <a:ln>
            <a:noFill/>
          </a:ln>
        </p:spPr>
        <p:txBody>
          <a:bodyPr wrap="square" lIns="43189" tIns="43189" rIns="43189" bIns="43189" rtlCol="0">
            <a:spAutoFit/>
          </a:bodyPr>
          <a:lstStyle/>
          <a:p>
            <a:pPr defTabSz="1097006">
              <a:spcBef>
                <a:spcPts val="720"/>
              </a:spcBef>
            </a:pPr>
            <a:r>
              <a:rPr lang="zh-CN" altLang="en-US" sz="1050" dirty="0" smtClean="0">
                <a:ea typeface="微软雅黑" pitchFamily="34" charset="-122"/>
              </a:rPr>
              <a:t>步进电机</a:t>
            </a:r>
            <a:r>
              <a:rPr lang="en-US" altLang="zh-CN" sz="1050" dirty="0" smtClean="0">
                <a:ea typeface="微软雅黑" pitchFamily="34" charset="-122"/>
              </a:rPr>
              <a:t>3D</a:t>
            </a:r>
            <a:r>
              <a:rPr lang="zh-CN" altLang="en-US" sz="1050" dirty="0" smtClean="0">
                <a:ea typeface="微软雅黑" pitchFamily="34" charset="-122"/>
              </a:rPr>
              <a:t>结构图</a:t>
            </a:r>
            <a:endParaRPr lang="en-US" altLang="zh-CN" sz="1050" dirty="0">
              <a:ea typeface="微软雅黑" pitchFamily="34" charset="-122"/>
            </a:endParaRPr>
          </a:p>
        </p:txBody>
      </p:sp>
      <p:sp>
        <p:nvSpPr>
          <p:cNvPr id="16" name="文本框 15"/>
          <p:cNvSpPr txBox="1"/>
          <p:nvPr/>
        </p:nvSpPr>
        <p:spPr bwMode="auto">
          <a:xfrm>
            <a:off x="4387265" y="5933368"/>
            <a:ext cx="1373475" cy="248804"/>
          </a:xfrm>
          <a:prstGeom prst="rect">
            <a:avLst/>
          </a:prstGeom>
          <a:noFill/>
          <a:ln>
            <a:noFill/>
          </a:ln>
        </p:spPr>
        <p:txBody>
          <a:bodyPr wrap="square" lIns="43189" tIns="43189" rIns="43189" bIns="43189" rtlCol="0">
            <a:spAutoFit/>
          </a:bodyPr>
          <a:lstStyle/>
          <a:p>
            <a:pPr defTabSz="1097006">
              <a:spcBef>
                <a:spcPts val="720"/>
              </a:spcBef>
            </a:pPr>
            <a:r>
              <a:rPr lang="zh-CN" altLang="en-US" sz="1050" dirty="0" smtClean="0">
                <a:ea typeface="微软雅黑" pitchFamily="34" charset="-122"/>
              </a:rPr>
              <a:t>步进电机实物图</a:t>
            </a:r>
            <a:endParaRPr lang="en-US" altLang="zh-CN" sz="1050" dirty="0">
              <a:ea typeface="微软雅黑" pitchFamily="34" charset="-122"/>
            </a:endParaRPr>
          </a:p>
        </p:txBody>
      </p:sp>
    </p:spTree>
    <p:extLst>
      <p:ext uri="{BB962C8B-B14F-4D97-AF65-F5344CB8AC3E}">
        <p14:creationId xmlns:p14="http://schemas.microsoft.com/office/powerpoint/2010/main" val="30025196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46075" y="376518"/>
            <a:ext cx="6311901" cy="20260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t>光学</a:t>
            </a:r>
            <a:endParaRPr lang="en-US" altLang="zh-CN" dirty="0" smtClean="0"/>
          </a:p>
          <a:p>
            <a:r>
              <a:rPr lang="en-US" altLang="zh-CN" sz="1100" dirty="0" smtClean="0"/>
              <a:t>    AAC</a:t>
            </a:r>
            <a:r>
              <a:rPr lang="zh-CN" altLang="en-US" sz="1100" dirty="0"/>
              <a:t>自</a:t>
            </a:r>
            <a:r>
              <a:rPr lang="en-US" altLang="zh-CN" sz="1100" dirty="0"/>
              <a:t>2009</a:t>
            </a:r>
            <a:r>
              <a:rPr lang="zh-CN" altLang="en-US" sz="1100" dirty="0"/>
              <a:t>年起投入光学技术研发，在中国、日本、丹麦和芬兰等地建立起全球领先的研发中心。</a:t>
            </a:r>
            <a:r>
              <a:rPr lang="en-US" altLang="zh-CN" sz="1100" dirty="0"/>
              <a:t>2017</a:t>
            </a:r>
            <a:r>
              <a:rPr lang="zh-CN" altLang="en-US" sz="1100" dirty="0"/>
              <a:t>年开始大批量向终端厂商出货镜头产品，至</a:t>
            </a:r>
            <a:r>
              <a:rPr lang="en-US" altLang="zh-CN" sz="1100" dirty="0"/>
              <a:t>2019</a:t>
            </a:r>
            <a:r>
              <a:rPr lang="zh-CN" altLang="en-US" sz="1100" dirty="0"/>
              <a:t>年已成为</a:t>
            </a:r>
            <a:r>
              <a:rPr lang="zh-CN" altLang="en-US" sz="1100" dirty="0" smtClean="0"/>
              <a:t>全球第三大塑胶镜头供应商。</a:t>
            </a:r>
            <a:r>
              <a:rPr lang="en-US" altLang="zh-CN" sz="1100" dirty="0" smtClean="0"/>
              <a:t>AAC</a:t>
            </a:r>
            <a:r>
              <a:rPr lang="zh-CN" altLang="en-US" sz="1100" dirty="0"/>
              <a:t>保持</a:t>
            </a:r>
            <a:r>
              <a:rPr lang="zh-CN" altLang="en-US" sz="1100" dirty="0" smtClean="0"/>
              <a:t>产品不断地研发</a:t>
            </a:r>
            <a:r>
              <a:rPr lang="zh-CN" altLang="en-US" sz="1100" dirty="0"/>
              <a:t>与拓展，现已</a:t>
            </a:r>
            <a:r>
              <a:rPr lang="zh-CN" altLang="en-US" sz="1100" dirty="0" smtClean="0"/>
              <a:t>有塑胶</a:t>
            </a:r>
            <a:r>
              <a:rPr lang="zh-CN" altLang="en-US" sz="1100" dirty="0"/>
              <a:t>镜头</a:t>
            </a:r>
            <a:r>
              <a:rPr lang="zh-CN" altLang="en-US" sz="1100" dirty="0" smtClean="0"/>
              <a:t>、晶</a:t>
            </a:r>
            <a:r>
              <a:rPr lang="zh-CN" altLang="en-US" sz="1100" dirty="0"/>
              <a:t>圆级玻璃（</a:t>
            </a:r>
            <a:r>
              <a:rPr lang="en-US" altLang="zh-CN" sz="1100" dirty="0"/>
              <a:t>WLG</a:t>
            </a:r>
            <a:r>
              <a:rPr lang="zh-CN" altLang="en-US" sz="1100" dirty="0"/>
              <a:t>）</a:t>
            </a:r>
            <a:r>
              <a:rPr lang="zh-CN" altLang="en-US" sz="1100" dirty="0" smtClean="0"/>
              <a:t>镜头、音</a:t>
            </a:r>
            <a:r>
              <a:rPr lang="zh-CN" altLang="en-US" sz="1100" dirty="0"/>
              <a:t>圈马达、</a:t>
            </a:r>
            <a:r>
              <a:rPr lang="en-US" altLang="zh-CN" sz="1100" dirty="0"/>
              <a:t>SMA</a:t>
            </a:r>
            <a:r>
              <a:rPr lang="zh-CN" altLang="en-US" sz="1100" dirty="0"/>
              <a:t>驱动器、潜望式</a:t>
            </a:r>
            <a:r>
              <a:rPr lang="zh-CN" altLang="en-US" sz="1100" dirty="0" smtClean="0"/>
              <a:t>驱动</a:t>
            </a:r>
            <a:r>
              <a:rPr lang="zh-CN" altLang="en-US" sz="1100" dirty="0"/>
              <a:t>器</a:t>
            </a:r>
            <a:r>
              <a:rPr lang="zh-CN" altLang="en-US" sz="1100" dirty="0" smtClean="0"/>
              <a:t>、</a:t>
            </a:r>
            <a:r>
              <a:rPr lang="zh-CN" altLang="en-US" sz="1100" dirty="0"/>
              <a:t>常规光学模组和潜望式光学模组等产品。</a:t>
            </a:r>
          </a:p>
          <a:p>
            <a:r>
              <a:rPr lang="en-US" altLang="zh-CN" sz="1100" dirty="0" smtClean="0"/>
              <a:t>     AAC</a:t>
            </a:r>
            <a:r>
              <a:rPr lang="zh-CN" altLang="en-US" sz="1100" dirty="0"/>
              <a:t>光学产品现已覆盖大部分主流智能手机客户，并可以广泛应用于平板电脑、智能手表</a:t>
            </a:r>
            <a:r>
              <a:rPr lang="en-US" altLang="zh-CN" sz="1100" dirty="0"/>
              <a:t>AR/VR</a:t>
            </a:r>
            <a:r>
              <a:rPr lang="zh-CN" altLang="en-US" sz="1100" dirty="0"/>
              <a:t>和智能音箱等消费电子产品中，玻璃镜头等产品可应用于车载及安防监控摄像头等领域。</a:t>
            </a:r>
          </a:p>
          <a:p>
            <a:r>
              <a:rPr lang="zh-CN" altLang="en-US" sz="1100" dirty="0" smtClean="0"/>
              <a:t>     相关</a:t>
            </a:r>
            <a:r>
              <a:rPr lang="zh-CN" altLang="en-US" sz="1100" dirty="0"/>
              <a:t>产品均可根据客户需求，进行定制化设计及生产</a:t>
            </a:r>
            <a:r>
              <a:rPr lang="zh-CN" altLang="en-US" sz="1100" dirty="0" smtClean="0"/>
              <a:t>。</a:t>
            </a:r>
            <a:endParaRPr lang="zh-CN" altLang="en-US" sz="1100" dirty="0"/>
          </a:p>
        </p:txBody>
      </p:sp>
    </p:spTree>
    <p:extLst>
      <p:ext uri="{BB962C8B-B14F-4D97-AF65-F5344CB8AC3E}">
        <p14:creationId xmlns:p14="http://schemas.microsoft.com/office/powerpoint/2010/main" val="18789280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292199087"/>
              </p:ext>
            </p:extLst>
          </p:nvPr>
        </p:nvGraphicFramePr>
        <p:xfrm>
          <a:off x="277346" y="2012266"/>
          <a:ext cx="6361576" cy="4159939"/>
        </p:xfrm>
        <a:graphic>
          <a:graphicData uri="http://schemas.openxmlformats.org/drawingml/2006/table">
            <a:tbl>
              <a:tblPr firstRow="1" bandRow="1">
                <a:tableStyleId>{073A0DAA-6AF3-43AB-8588-CEC1D06C72B9}</a:tableStyleId>
              </a:tblPr>
              <a:tblGrid>
                <a:gridCol w="1060919">
                  <a:extLst>
                    <a:ext uri="{9D8B030D-6E8A-4147-A177-3AD203B41FA5}">
                      <a16:colId xmlns:a16="http://schemas.microsoft.com/office/drawing/2014/main" val="78568990"/>
                    </a:ext>
                  </a:extLst>
                </a:gridCol>
                <a:gridCol w="857255">
                  <a:extLst>
                    <a:ext uri="{9D8B030D-6E8A-4147-A177-3AD203B41FA5}">
                      <a16:colId xmlns:a16="http://schemas.microsoft.com/office/drawing/2014/main" val="2186342452"/>
                    </a:ext>
                  </a:extLst>
                </a:gridCol>
                <a:gridCol w="857255">
                  <a:extLst>
                    <a:ext uri="{9D8B030D-6E8A-4147-A177-3AD203B41FA5}">
                      <a16:colId xmlns:a16="http://schemas.microsoft.com/office/drawing/2014/main" val="1529456157"/>
                    </a:ext>
                  </a:extLst>
                </a:gridCol>
                <a:gridCol w="884027">
                  <a:extLst>
                    <a:ext uri="{9D8B030D-6E8A-4147-A177-3AD203B41FA5}">
                      <a16:colId xmlns:a16="http://schemas.microsoft.com/office/drawing/2014/main" val="1433696459"/>
                    </a:ext>
                  </a:extLst>
                </a:gridCol>
                <a:gridCol w="1019011">
                  <a:extLst>
                    <a:ext uri="{9D8B030D-6E8A-4147-A177-3AD203B41FA5}">
                      <a16:colId xmlns:a16="http://schemas.microsoft.com/office/drawing/2014/main" val="1359720914"/>
                    </a:ext>
                  </a:extLst>
                </a:gridCol>
                <a:gridCol w="829457">
                  <a:extLst>
                    <a:ext uri="{9D8B030D-6E8A-4147-A177-3AD203B41FA5}">
                      <a16:colId xmlns:a16="http://schemas.microsoft.com/office/drawing/2014/main" val="3132023214"/>
                    </a:ext>
                  </a:extLst>
                </a:gridCol>
                <a:gridCol w="853652">
                  <a:extLst>
                    <a:ext uri="{9D8B030D-6E8A-4147-A177-3AD203B41FA5}">
                      <a16:colId xmlns:a16="http://schemas.microsoft.com/office/drawing/2014/main" val="2762155858"/>
                    </a:ext>
                  </a:extLst>
                </a:gridCol>
              </a:tblGrid>
              <a:tr h="297139">
                <a:tc>
                  <a:txBody>
                    <a:bodyPr/>
                    <a:lstStyle/>
                    <a:p>
                      <a:pPr algn="ctr" fontAlgn="b"/>
                      <a:r>
                        <a:rPr lang="zh-CN" altLang="en-US" sz="1050" u="none" strike="noStrike" dirty="0" smtClean="0">
                          <a:effectLst/>
                        </a:rPr>
                        <a:t>产品编号</a:t>
                      </a:r>
                      <a:endParaRPr lang="zh-CN" altLang="en-US" sz="1050" b="1" i="0" u="none" strike="noStrike" dirty="0">
                        <a:solidFill>
                          <a:schemeClr val="bg1"/>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b="1" u="none" strike="noStrike" kern="1200" dirty="0" smtClean="0">
                          <a:solidFill>
                            <a:schemeClr val="lt1"/>
                          </a:solidFill>
                          <a:effectLst/>
                          <a:latin typeface="+mn-lt"/>
                          <a:ea typeface="+mn-ea"/>
                          <a:cs typeface="+mn-cs"/>
                        </a:rPr>
                        <a:t>传感器尺寸</a:t>
                      </a:r>
                      <a:endParaRPr lang="zh-CN" alt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镜片</a:t>
                      </a:r>
                      <a:r>
                        <a:rPr lang="zh-CN" altLang="en-US" sz="1050" u="none" strike="noStrike" dirty="0" smtClean="0">
                          <a:effectLst/>
                        </a:rPr>
                        <a:t>数</a:t>
                      </a:r>
                      <a:endParaRPr lang="zh-CN" altLang="en-US" sz="1050" b="1" i="0" u="none" strike="noStrike" dirty="0">
                        <a:solidFill>
                          <a:schemeClr val="bg1"/>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像素</a:t>
                      </a:r>
                      <a:r>
                        <a:rPr lang="en-US" altLang="zh-CN" sz="1050" u="none" strike="noStrike" dirty="0" smtClean="0">
                          <a:effectLst/>
                        </a:rPr>
                        <a:t>(M)</a:t>
                      </a:r>
                      <a:endParaRPr lang="zh-CN" altLang="en-US" sz="1050" b="1" i="0" u="none" strike="noStrike" dirty="0">
                        <a:solidFill>
                          <a:schemeClr val="bg1"/>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光圈</a:t>
                      </a:r>
                      <a:endParaRPr lang="en-US" altLang="zh-CN" sz="1050" b="1" i="0" u="none" strike="noStrike" dirty="0">
                        <a:solidFill>
                          <a:schemeClr val="bg1"/>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a:effectLst/>
                        </a:rPr>
                        <a:t>TTL(mm</a:t>
                      </a:r>
                      <a:r>
                        <a:rPr lang="en-US" sz="1050" u="none" strike="noStrike" dirty="0" smtClean="0">
                          <a:effectLst/>
                        </a:rPr>
                        <a:t>)</a:t>
                      </a:r>
                      <a:endParaRPr lang="en-US" sz="1050" b="1" i="0" u="none" strike="noStrike" dirty="0">
                        <a:solidFill>
                          <a:schemeClr val="bg1"/>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视场角</a:t>
                      </a:r>
                      <a:r>
                        <a:rPr lang="en-US" altLang="zh-CN" sz="1050" u="none" strike="noStrike" dirty="0">
                          <a:effectLst/>
                        </a:rPr>
                        <a:t>(</a:t>
                      </a:r>
                      <a:r>
                        <a:rPr lang="en-US" sz="1050" u="none" strike="noStrike" dirty="0">
                          <a:effectLst/>
                        </a:rPr>
                        <a:t>D</a:t>
                      </a:r>
                      <a:r>
                        <a:rPr lang="en-US" sz="1050" u="none" strike="noStrike" dirty="0" smtClean="0">
                          <a:effectLst/>
                        </a:rPr>
                        <a:t>)</a:t>
                      </a:r>
                      <a:endParaRPr lang="en-US" sz="1050" b="1" i="0" u="none" strike="noStrike" dirty="0">
                        <a:solidFill>
                          <a:schemeClr val="bg1"/>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193140">
                <a:tc>
                  <a:txBody>
                    <a:bodyPr/>
                    <a:lstStyle/>
                    <a:p>
                      <a:pPr algn="ctr" fontAlgn="b"/>
                      <a:r>
                        <a:rPr lang="en-US" altLang="zh-CN" sz="1000" u="none" strike="noStrike" kern="1200" dirty="0">
                          <a:solidFill>
                            <a:schemeClr val="dk1"/>
                          </a:solidFill>
                          <a:effectLst/>
                          <a:latin typeface="+mn-lt"/>
                          <a:ea typeface="+mn-ea"/>
                          <a:cs typeface="+mn-cs"/>
                        </a:rPr>
                        <a:t>1</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4P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0.3M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4.2</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78</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2171862"/>
                  </a:ext>
                </a:extLst>
              </a:tr>
              <a:tr h="193140">
                <a:tc>
                  <a:txBody>
                    <a:bodyPr/>
                    <a:lstStyle/>
                    <a:p>
                      <a:pPr algn="ctr" fontAlgn="b"/>
                      <a:r>
                        <a:rPr lang="en-US" altLang="zh-CN" sz="1000" u="none" strike="noStrike" kern="1200" dirty="0">
                          <a:solidFill>
                            <a:schemeClr val="dk1"/>
                          </a:solidFill>
                          <a:effectLst/>
                          <a:latin typeface="+mn-lt"/>
                          <a:ea typeface="+mn-ea"/>
                          <a:cs typeface="+mn-cs"/>
                        </a:rPr>
                        <a:t>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4P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1.2M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3.9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102</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59714955"/>
                  </a:ext>
                </a:extLst>
              </a:tr>
              <a:tr h="193140">
                <a:tc>
                  <a:txBody>
                    <a:bodyPr/>
                    <a:lstStyle/>
                    <a:p>
                      <a:pPr algn="ctr" fontAlgn="b"/>
                      <a:r>
                        <a:rPr lang="en-US" altLang="zh-CN" sz="1000" u="none" strike="noStrike" kern="1200" dirty="0">
                          <a:solidFill>
                            <a:schemeClr val="dk1"/>
                          </a:solidFill>
                          <a:effectLst/>
                          <a:latin typeface="+mn-lt"/>
                          <a:ea typeface="+mn-ea"/>
                          <a:cs typeface="+mn-cs"/>
                        </a:rPr>
                        <a:t>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4P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8M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4.1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78</a:t>
                      </a:r>
                      <a:endParaRPr lang="en-US" altLang="zh-CN" sz="1000" u="none" strike="noStrike" kern="1200" dirty="0">
                        <a:solidFill>
                          <a:schemeClr val="dk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4415183"/>
                  </a:ext>
                </a:extLst>
              </a:tr>
              <a:tr h="193140">
                <a:tc>
                  <a:txBody>
                    <a:bodyPr/>
                    <a:lstStyle/>
                    <a:p>
                      <a:pPr algn="ctr" fontAlgn="b"/>
                      <a:r>
                        <a:rPr lang="en-US" altLang="zh-CN" sz="1000" u="none" strike="noStrike" kern="1200" dirty="0">
                          <a:solidFill>
                            <a:schemeClr val="dk1"/>
                          </a:solidFill>
                          <a:effectLst/>
                          <a:latin typeface="+mn-lt"/>
                          <a:ea typeface="+mn-ea"/>
                          <a:cs typeface="+mn-cs"/>
                        </a:rPr>
                        <a:t>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4P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8M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1.85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3.6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83</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2288231"/>
                  </a:ext>
                </a:extLst>
              </a:tr>
              <a:tr h="193140">
                <a:tc>
                  <a:txBody>
                    <a:bodyPr/>
                    <a:lstStyle/>
                    <a:p>
                      <a:pPr algn="ctr" fontAlgn="b"/>
                      <a:r>
                        <a:rPr lang="en-US" altLang="zh-CN" sz="1000" u="none" strike="noStrike" kern="1200" dirty="0">
                          <a:solidFill>
                            <a:schemeClr val="dk1"/>
                          </a:solidFill>
                          <a:effectLst/>
                          <a:latin typeface="+mn-lt"/>
                          <a:ea typeface="+mn-ea"/>
                          <a:cs typeface="+mn-cs"/>
                        </a:rPr>
                        <a:t>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8M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4.6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120</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052831"/>
                  </a:ext>
                </a:extLst>
              </a:tr>
              <a:tr h="193140">
                <a:tc>
                  <a:txBody>
                    <a:bodyPr/>
                    <a:lstStyle/>
                    <a:p>
                      <a:pPr algn="ctr" fontAlgn="b"/>
                      <a:r>
                        <a:rPr lang="en-US" altLang="zh-CN" sz="1000" u="none" strike="noStrike" kern="1200" dirty="0">
                          <a:solidFill>
                            <a:schemeClr val="dk1"/>
                          </a:solidFill>
                          <a:effectLst/>
                          <a:latin typeface="+mn-lt"/>
                          <a:ea typeface="+mn-ea"/>
                          <a:cs typeface="+mn-cs"/>
                        </a:rPr>
                        <a:t>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8M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4.3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105</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74611981"/>
                  </a:ext>
                </a:extLst>
              </a:tr>
              <a:tr h="193140">
                <a:tc>
                  <a:txBody>
                    <a:bodyPr/>
                    <a:lstStyle/>
                    <a:p>
                      <a:pPr algn="ctr" fontAlgn="b"/>
                      <a:r>
                        <a:rPr lang="en-US" altLang="zh-CN" sz="1000" u="none" strike="noStrike" kern="1200" dirty="0">
                          <a:solidFill>
                            <a:schemeClr val="dk1"/>
                          </a:solidFill>
                          <a:effectLst/>
                          <a:latin typeface="+mn-lt"/>
                          <a:ea typeface="+mn-ea"/>
                          <a:cs typeface="+mn-cs"/>
                        </a:rPr>
                        <a:t>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1/2.7"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12M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4.5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78</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67144620"/>
                  </a:ext>
                </a:extLst>
              </a:tr>
              <a:tr h="193140">
                <a:tc>
                  <a:txBody>
                    <a:bodyPr/>
                    <a:lstStyle/>
                    <a:p>
                      <a:pPr algn="ctr" fontAlgn="b"/>
                      <a:r>
                        <a:rPr lang="en-US" altLang="zh-CN" sz="1000" u="none" strike="noStrike" kern="1200" dirty="0">
                          <a:solidFill>
                            <a:schemeClr val="dk1"/>
                          </a:solidFill>
                          <a:effectLst/>
                          <a:latin typeface="+mn-lt"/>
                          <a:ea typeface="+mn-ea"/>
                          <a:cs typeface="+mn-cs"/>
                        </a:rPr>
                        <a:t>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1/2.8"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12M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4.8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77</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73196589"/>
                  </a:ext>
                </a:extLst>
              </a:tr>
              <a:tr h="193140">
                <a:tc>
                  <a:txBody>
                    <a:bodyPr/>
                    <a:lstStyle/>
                    <a:p>
                      <a:pPr algn="ctr" fontAlgn="b"/>
                      <a:r>
                        <a:rPr lang="en-US" altLang="zh-CN" sz="1000" u="none" strike="noStrike" kern="1200" dirty="0">
                          <a:solidFill>
                            <a:schemeClr val="dk1"/>
                          </a:solidFill>
                          <a:effectLst/>
                          <a:latin typeface="+mn-lt"/>
                          <a:ea typeface="+mn-ea"/>
                          <a:cs typeface="+mn-cs"/>
                        </a:rPr>
                        <a:t>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1/3.06"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4P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13M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4.3</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77</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4422247"/>
                  </a:ext>
                </a:extLst>
              </a:tr>
              <a:tr h="193140">
                <a:tc>
                  <a:txBody>
                    <a:bodyPr/>
                    <a:lstStyle/>
                    <a:p>
                      <a:pPr algn="ctr" fontAlgn="b"/>
                      <a:r>
                        <a:rPr lang="en-US" altLang="zh-CN" sz="1000" u="none" strike="noStrike" kern="1200" dirty="0">
                          <a:solidFill>
                            <a:schemeClr val="dk1"/>
                          </a:solidFill>
                          <a:effectLst/>
                          <a:latin typeface="+mn-lt"/>
                          <a:ea typeface="+mn-ea"/>
                          <a:cs typeface="+mn-cs"/>
                        </a:rPr>
                        <a:t>10</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1/3.06"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13M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4.2</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78</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1788519"/>
                  </a:ext>
                </a:extLst>
              </a:tr>
              <a:tr h="193140">
                <a:tc>
                  <a:txBody>
                    <a:bodyPr/>
                    <a:lstStyle/>
                    <a:p>
                      <a:pPr algn="ctr" fontAlgn="b"/>
                      <a:r>
                        <a:rPr lang="en-US" altLang="zh-CN" sz="1000" u="none" strike="noStrike" kern="1200" dirty="0">
                          <a:solidFill>
                            <a:schemeClr val="dk1"/>
                          </a:solidFill>
                          <a:effectLst/>
                          <a:latin typeface="+mn-lt"/>
                          <a:ea typeface="+mn-ea"/>
                          <a:cs typeface="+mn-cs"/>
                        </a:rPr>
                        <a:t>11</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13M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2.0 </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4.3</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78</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35116820"/>
                  </a:ext>
                </a:extLst>
              </a:tr>
              <a:tr h="193140">
                <a:tc>
                  <a:txBody>
                    <a:bodyPr/>
                    <a:lstStyle/>
                    <a:p>
                      <a:pPr algn="ctr" fontAlgn="b"/>
                      <a:r>
                        <a:rPr lang="en-US" altLang="zh-CN" sz="1000" u="none" strike="noStrike" kern="1200" dirty="0">
                          <a:solidFill>
                            <a:schemeClr val="dk1"/>
                          </a:solidFill>
                          <a:effectLst/>
                          <a:latin typeface="+mn-lt"/>
                          <a:ea typeface="+mn-ea"/>
                          <a:cs typeface="+mn-cs"/>
                        </a:rPr>
                        <a:t>12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1/3.06"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13M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2.2 </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3.9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81</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00900742"/>
                  </a:ext>
                </a:extLst>
              </a:tr>
              <a:tr h="193140">
                <a:tc>
                  <a:txBody>
                    <a:bodyPr/>
                    <a:lstStyle/>
                    <a:p>
                      <a:pPr algn="ctr" fontAlgn="b"/>
                      <a:r>
                        <a:rPr lang="en-US" altLang="zh-CN" sz="1000" u="none" strike="noStrike" kern="1200" dirty="0">
                          <a:solidFill>
                            <a:schemeClr val="dk1"/>
                          </a:solidFill>
                          <a:effectLst/>
                          <a:latin typeface="+mn-lt"/>
                          <a:ea typeface="+mn-ea"/>
                          <a:cs typeface="+mn-cs"/>
                        </a:rPr>
                        <a:t>13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1/3.06"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13M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2.0 </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4.2</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78</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68884971"/>
                  </a:ext>
                </a:extLst>
              </a:tr>
              <a:tr h="193140">
                <a:tc>
                  <a:txBody>
                    <a:bodyPr/>
                    <a:lstStyle/>
                    <a:p>
                      <a:pPr algn="ctr" fontAlgn="b"/>
                      <a:r>
                        <a:rPr lang="en-US" altLang="zh-CN" sz="1000" u="none" strike="noStrike" kern="1200" dirty="0">
                          <a:solidFill>
                            <a:schemeClr val="dk1"/>
                          </a:solidFill>
                          <a:effectLst/>
                          <a:latin typeface="+mn-lt"/>
                          <a:ea typeface="+mn-ea"/>
                          <a:cs typeface="+mn-cs"/>
                        </a:rPr>
                        <a:t>14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1/3.06"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13M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2.2 </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4.0</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81</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56142711"/>
                  </a:ext>
                </a:extLst>
              </a:tr>
              <a:tr h="193140">
                <a:tc>
                  <a:txBody>
                    <a:bodyPr/>
                    <a:lstStyle/>
                    <a:p>
                      <a:pPr algn="ctr" fontAlgn="b"/>
                      <a:r>
                        <a:rPr lang="en-US" altLang="zh-CN" sz="1000" u="none" strike="noStrike" kern="1200" dirty="0">
                          <a:solidFill>
                            <a:schemeClr val="dk1"/>
                          </a:solidFill>
                          <a:effectLst/>
                          <a:latin typeface="+mn-lt"/>
                          <a:ea typeface="+mn-ea"/>
                          <a:cs typeface="+mn-cs"/>
                        </a:rPr>
                        <a:t>15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13M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2.4 </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6.0</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47</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2224473"/>
                  </a:ext>
                </a:extLst>
              </a:tr>
              <a:tr h="193140">
                <a:tc>
                  <a:txBody>
                    <a:bodyPr/>
                    <a:lstStyle/>
                    <a:p>
                      <a:pPr algn="ctr" fontAlgn="b"/>
                      <a:r>
                        <a:rPr lang="en-US" altLang="zh-CN" sz="1000" u="none" strike="noStrike" kern="1200" dirty="0">
                          <a:solidFill>
                            <a:schemeClr val="dk1"/>
                          </a:solidFill>
                          <a:effectLst/>
                          <a:latin typeface="+mn-lt"/>
                          <a:ea typeface="+mn-ea"/>
                          <a:cs typeface="+mn-cs"/>
                        </a:rPr>
                        <a:t>16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1/3.06"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13M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1.85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4.3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77</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63643738"/>
                  </a:ext>
                </a:extLst>
              </a:tr>
              <a:tr h="193140">
                <a:tc>
                  <a:txBody>
                    <a:bodyPr/>
                    <a:lstStyle/>
                    <a:p>
                      <a:pPr algn="ctr" fontAlgn="b"/>
                      <a:r>
                        <a:rPr lang="en-US" altLang="zh-CN" sz="1000" u="none" strike="noStrike" kern="1200" dirty="0">
                          <a:solidFill>
                            <a:schemeClr val="dk1"/>
                          </a:solidFill>
                          <a:effectLst/>
                          <a:latin typeface="+mn-lt"/>
                          <a:ea typeface="+mn-ea"/>
                          <a:cs typeface="+mn-cs"/>
                        </a:rPr>
                        <a:t>17</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16M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2.2</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3.5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86</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70477513"/>
                  </a:ext>
                </a:extLst>
              </a:tr>
              <a:tr h="193140">
                <a:tc>
                  <a:txBody>
                    <a:bodyPr/>
                    <a:lstStyle/>
                    <a:p>
                      <a:pPr algn="ctr" fontAlgn="b"/>
                      <a:r>
                        <a:rPr lang="en-US" altLang="zh-CN" sz="1000" u="none" strike="noStrike" kern="1200" dirty="0">
                          <a:solidFill>
                            <a:schemeClr val="dk1"/>
                          </a:solidFill>
                          <a:effectLst/>
                          <a:latin typeface="+mn-lt"/>
                          <a:ea typeface="+mn-ea"/>
                          <a:cs typeface="+mn-cs"/>
                        </a:rPr>
                        <a:t>18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1/3.06"</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16M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2.05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4.3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78</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473174"/>
                  </a:ext>
                </a:extLst>
              </a:tr>
              <a:tr h="193140">
                <a:tc>
                  <a:txBody>
                    <a:bodyPr/>
                    <a:lstStyle/>
                    <a:p>
                      <a:pPr algn="ctr" fontAlgn="b"/>
                      <a:r>
                        <a:rPr lang="en-US" altLang="zh-CN" sz="1000" u="none" strike="noStrike" kern="1200" dirty="0">
                          <a:solidFill>
                            <a:schemeClr val="dk1"/>
                          </a:solidFill>
                          <a:effectLst/>
                          <a:latin typeface="+mn-lt"/>
                          <a:ea typeface="+mn-ea"/>
                          <a:cs typeface="+mn-cs"/>
                        </a:rPr>
                        <a:t>19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1/2.8"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5P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a:solidFill>
                            <a:schemeClr val="dk1"/>
                          </a:solidFill>
                          <a:effectLst/>
                          <a:latin typeface="+mn-lt"/>
                          <a:ea typeface="+mn-ea"/>
                          <a:cs typeface="+mn-cs"/>
                        </a:rPr>
                        <a:t>16M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a:solidFill>
                            <a:schemeClr val="dk1"/>
                          </a:solidFill>
                          <a:effectLst/>
                          <a:latin typeface="+mn-lt"/>
                          <a:ea typeface="+mn-ea"/>
                          <a:cs typeface="+mn-cs"/>
                        </a:rPr>
                        <a:t>1.8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4.8</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77</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41099192"/>
                  </a:ext>
                </a:extLst>
              </a:tr>
              <a:tr h="193140">
                <a:tc>
                  <a:txBody>
                    <a:bodyPr/>
                    <a:lstStyle/>
                    <a:p>
                      <a:pPr algn="ctr" fontAlgn="b"/>
                      <a:r>
                        <a:rPr lang="en-US" altLang="zh-CN" sz="1000" u="none" strike="noStrike" kern="1200" dirty="0">
                          <a:solidFill>
                            <a:schemeClr val="dk1"/>
                          </a:solidFill>
                          <a:effectLst/>
                          <a:latin typeface="+mn-lt"/>
                          <a:ea typeface="+mn-ea"/>
                          <a:cs typeface="+mn-cs"/>
                        </a:rPr>
                        <a:t>20</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1/2.3"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6P</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solidFill>
                            <a:schemeClr val="dk1"/>
                          </a:solidFill>
                          <a:effectLst/>
                          <a:latin typeface="+mn-lt"/>
                          <a:ea typeface="+mn-ea"/>
                          <a:cs typeface="+mn-cs"/>
                        </a:rPr>
                        <a:t>48M</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1.79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solidFill>
                            <a:schemeClr val="dk1"/>
                          </a:solidFill>
                          <a:effectLst/>
                          <a:latin typeface="+mn-lt"/>
                          <a:ea typeface="+mn-ea"/>
                          <a:cs typeface="+mn-cs"/>
                        </a:rPr>
                        <a:t>5.4</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solidFill>
                            <a:schemeClr val="dk1"/>
                          </a:solidFill>
                          <a:effectLst/>
                          <a:latin typeface="+mn-lt"/>
                          <a:ea typeface="+mn-ea"/>
                          <a:cs typeface="+mn-cs"/>
                        </a:rPr>
                        <a:t>80</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68858777"/>
                  </a:ext>
                </a:extLst>
              </a:tr>
            </a:tbl>
          </a:graphicData>
        </a:graphic>
      </p:graphicFrame>
      <p:cxnSp>
        <p:nvCxnSpPr>
          <p:cNvPr id="29" name="直接连接符 28"/>
          <p:cNvCxnSpPr/>
          <p:nvPr/>
        </p:nvCxnSpPr>
        <p:spPr>
          <a:xfrm>
            <a:off x="277346" y="36083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a:off x="1457323" y="495300"/>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31" name="任意多边形 30"/>
          <p:cNvSpPr/>
          <p:nvPr/>
        </p:nvSpPr>
        <p:spPr>
          <a:xfrm flipV="1">
            <a:off x="277346" y="495300"/>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p:cNvSpPr txBox="1"/>
          <p:nvPr/>
        </p:nvSpPr>
        <p:spPr>
          <a:xfrm>
            <a:off x="1798344" y="565859"/>
            <a:ext cx="4840579" cy="954107"/>
          </a:xfrm>
          <a:prstGeom prst="rect">
            <a:avLst/>
          </a:prstGeom>
          <a:noFill/>
        </p:spPr>
        <p:txBody>
          <a:bodyPr wrap="square" rtlCol="0">
            <a:spAutoFit/>
          </a:bodyPr>
          <a:lstStyle/>
          <a:p>
            <a:pPr lvl="0"/>
            <a:r>
              <a:rPr lang="zh-CN" altLang="en-US" sz="1400" b="1" dirty="0">
                <a:solidFill>
                  <a:srgbClr val="5B9BD5">
                    <a:lumMod val="50000"/>
                  </a:srgbClr>
                </a:solidFill>
              </a:rPr>
              <a:t>塑料镜头</a:t>
            </a:r>
          </a:p>
          <a:p>
            <a:pPr lvl="0"/>
            <a:r>
              <a:rPr lang="zh-CN" altLang="en-US" sz="1050" dirty="0" smtClean="0"/>
              <a:t>随着</a:t>
            </a:r>
            <a:r>
              <a:rPr lang="zh-CN" altLang="en-US" sz="1050" dirty="0"/>
              <a:t>消费者和终端厂商对光学性能要求不断提升，</a:t>
            </a:r>
            <a:r>
              <a:rPr lang="en-US" altLang="zh-CN" sz="1050" dirty="0"/>
              <a:t>AAC</a:t>
            </a:r>
            <a:r>
              <a:rPr lang="zh-CN" altLang="en-US" sz="1050" dirty="0"/>
              <a:t>开发了包括高像素、大光圈、小头部、低</a:t>
            </a:r>
            <a:r>
              <a:rPr lang="en-US" altLang="zh-CN" sz="1050" dirty="0"/>
              <a:t>TTL</a:t>
            </a:r>
            <a:r>
              <a:rPr lang="zh-CN" altLang="en-US" sz="1050" dirty="0"/>
              <a:t>、大</a:t>
            </a:r>
            <a:r>
              <a:rPr lang="en-US" altLang="zh-CN" sz="1050" dirty="0"/>
              <a:t>FOV</a:t>
            </a:r>
            <a:r>
              <a:rPr lang="zh-CN" altLang="en-US" sz="1050" dirty="0"/>
              <a:t>、高变焦倍数等多种类、多用途塑胶镜头产品，产品涵盖</a:t>
            </a:r>
            <a:r>
              <a:rPr lang="en-US" altLang="zh-CN" sz="1050" dirty="0"/>
              <a:t>2-48M</a:t>
            </a:r>
            <a:r>
              <a:rPr lang="zh-CN" altLang="en-US" sz="1050" dirty="0"/>
              <a:t>，</a:t>
            </a:r>
            <a:r>
              <a:rPr lang="en-US" altLang="zh-CN" sz="1050" dirty="0"/>
              <a:t>4-6P</a:t>
            </a:r>
            <a:r>
              <a:rPr lang="zh-CN" altLang="en-US" sz="1050" dirty="0"/>
              <a:t>镜头。可应用于智能手机、平板电脑、</a:t>
            </a:r>
            <a:r>
              <a:rPr lang="en-US" altLang="zh-CN" sz="1050" dirty="0"/>
              <a:t>AR/VR</a:t>
            </a:r>
            <a:r>
              <a:rPr lang="zh-CN" altLang="en-US" sz="1050" dirty="0"/>
              <a:t>等众多消费电子终端</a:t>
            </a:r>
            <a:r>
              <a:rPr lang="zh-CN" altLang="en-US" sz="1050" dirty="0" smtClean="0"/>
              <a:t>产品。</a:t>
            </a:r>
            <a:endParaRPr lang="zh-CN" altLang="en-US" sz="1050" dirty="0"/>
          </a:p>
        </p:txBody>
      </p:sp>
    </p:spTree>
    <p:extLst>
      <p:ext uri="{BB962C8B-B14F-4D97-AF65-F5344CB8AC3E}">
        <p14:creationId xmlns:p14="http://schemas.microsoft.com/office/powerpoint/2010/main" val="2752009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48744" y="205653"/>
            <a:ext cx="6311902" cy="7316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lvl="0"/>
            <a:endParaRPr lang="en-US" altLang="zh-CN" sz="1200" b="1" dirty="0" smtClean="0">
              <a:solidFill>
                <a:prstClr val="black"/>
              </a:solidFill>
            </a:endParaRPr>
          </a:p>
          <a:p>
            <a:pPr marL="180000" lvl="0"/>
            <a:r>
              <a:rPr lang="en-US" altLang="zh-CN" sz="1200" b="1" dirty="0" smtClean="0">
                <a:solidFill>
                  <a:prstClr val="black"/>
                </a:solidFill>
              </a:rPr>
              <a:t>WLG</a:t>
            </a:r>
            <a:r>
              <a:rPr lang="zh-CN" altLang="en-US" sz="1200" b="1" dirty="0" smtClean="0">
                <a:solidFill>
                  <a:prstClr val="black"/>
                </a:solidFill>
              </a:rPr>
              <a:t>玻璃</a:t>
            </a:r>
            <a:r>
              <a:rPr lang="zh-CN" altLang="en-US" sz="1200" b="1" dirty="0">
                <a:solidFill>
                  <a:prstClr val="black"/>
                </a:solidFill>
              </a:rPr>
              <a:t>镜片</a:t>
            </a:r>
            <a:endParaRPr lang="en-US" altLang="zh-CN" sz="1200" b="1" dirty="0">
              <a:solidFill>
                <a:prstClr val="black"/>
              </a:solidFill>
            </a:endParaRPr>
          </a:p>
          <a:p>
            <a:pPr marL="180000" lvl="0"/>
            <a:r>
              <a:rPr lang="zh-CN" altLang="en-US" sz="1050" dirty="0">
                <a:solidFill>
                  <a:prstClr val="black"/>
                </a:solidFill>
              </a:rPr>
              <a:t>利用</a:t>
            </a:r>
            <a:r>
              <a:rPr lang="en-US" altLang="zh-CN" sz="1050" dirty="0">
                <a:solidFill>
                  <a:prstClr val="black"/>
                </a:solidFill>
              </a:rPr>
              <a:t>AAC</a:t>
            </a:r>
            <a:r>
              <a:rPr lang="zh-CN" altLang="en-US" sz="1050" dirty="0">
                <a:solidFill>
                  <a:prstClr val="black"/>
                </a:solidFill>
              </a:rPr>
              <a:t>独有的</a:t>
            </a:r>
            <a:r>
              <a:rPr lang="en-US" altLang="zh-CN" sz="1050" dirty="0">
                <a:solidFill>
                  <a:prstClr val="black"/>
                </a:solidFill>
              </a:rPr>
              <a:t>WLG</a:t>
            </a:r>
            <a:r>
              <a:rPr lang="zh-CN" altLang="en-US" sz="1050" dirty="0">
                <a:solidFill>
                  <a:prstClr val="black"/>
                </a:solidFill>
              </a:rPr>
              <a:t>晶圆级玻璃模压技术，</a:t>
            </a:r>
            <a:r>
              <a:rPr lang="en-US" altLang="zh-CN" sz="1050" dirty="0">
                <a:solidFill>
                  <a:prstClr val="black"/>
                </a:solidFill>
              </a:rPr>
              <a:t>AAC</a:t>
            </a:r>
            <a:r>
              <a:rPr lang="zh-CN" altLang="en-US" sz="1050" dirty="0">
                <a:solidFill>
                  <a:prstClr val="black"/>
                </a:solidFill>
              </a:rPr>
              <a:t>可单独提供高精度非球面镜片，应用于手机摄像头镜头中。</a:t>
            </a:r>
            <a:r>
              <a:rPr lang="en-US" altLang="zh-CN" sz="1050" dirty="0">
                <a:solidFill>
                  <a:prstClr val="black"/>
                </a:solidFill>
              </a:rPr>
              <a:t>WLG</a:t>
            </a:r>
            <a:r>
              <a:rPr lang="zh-CN" altLang="en-US" sz="1050" dirty="0">
                <a:solidFill>
                  <a:prstClr val="black"/>
                </a:solidFill>
              </a:rPr>
              <a:t>镜片不受面形限制，具备大规模量产能力</a:t>
            </a:r>
            <a:r>
              <a:rPr lang="zh-CN" altLang="en-US" sz="1050" dirty="0" smtClean="0">
                <a:solidFill>
                  <a:prstClr val="black"/>
                </a:solidFill>
              </a:rPr>
              <a:t>。</a:t>
            </a:r>
            <a:endParaRPr lang="en-US" altLang="zh-CN" sz="1050" dirty="0" smtClean="0">
              <a:solidFill>
                <a:prstClr val="black"/>
              </a:solidFill>
            </a:endParaRPr>
          </a:p>
          <a:p>
            <a:pPr marL="180000" lvl="0"/>
            <a:endParaRPr lang="en-US" altLang="zh-CN" sz="1200" dirty="0">
              <a:solidFill>
                <a:prstClr val="black"/>
              </a:solidFill>
            </a:endParaRPr>
          </a:p>
        </p:txBody>
      </p:sp>
      <p:sp>
        <p:nvSpPr>
          <p:cNvPr id="14" name="文本占位符 1"/>
          <p:cNvSpPr txBox="1">
            <a:spLocks/>
          </p:cNvSpPr>
          <p:nvPr/>
        </p:nvSpPr>
        <p:spPr>
          <a:xfrm>
            <a:off x="621403" y="1352569"/>
            <a:ext cx="5759400" cy="500251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200" b="1" dirty="0" smtClean="0"/>
              <a:t>设计灵活</a:t>
            </a:r>
            <a:endParaRPr lang="en-US" altLang="zh-CN" sz="1200" b="1" dirty="0" smtClean="0"/>
          </a:p>
          <a:p>
            <a:pPr marL="0" indent="0">
              <a:buNone/>
            </a:pPr>
            <a:r>
              <a:rPr lang="en-US" altLang="zh-CN" sz="1200" dirty="0" smtClean="0"/>
              <a:t>WLG</a:t>
            </a:r>
            <a:r>
              <a:rPr lang="zh-CN" altLang="en-US" sz="1200" dirty="0" smtClean="0"/>
              <a:t>适用于加工各类非球面玻璃结构，不受面形限制</a:t>
            </a:r>
            <a:endParaRPr lang="en-US" altLang="zh-CN" sz="1200" dirty="0" smtClean="0"/>
          </a:p>
          <a:p>
            <a:endParaRPr lang="en-US" altLang="zh-CN" sz="1200" dirty="0"/>
          </a:p>
          <a:p>
            <a:endParaRPr lang="en-US" altLang="zh-CN" sz="1200" dirty="0" smtClean="0"/>
          </a:p>
          <a:p>
            <a:endParaRPr lang="en-US" altLang="zh-CN" sz="1200" dirty="0"/>
          </a:p>
          <a:p>
            <a:endParaRPr lang="en-US" altLang="zh-CN" sz="1200" dirty="0" smtClean="0"/>
          </a:p>
          <a:p>
            <a:endParaRPr lang="en-US" altLang="zh-CN" sz="1200" dirty="0"/>
          </a:p>
          <a:p>
            <a:endParaRPr lang="en-US" altLang="zh-CN" sz="1200" dirty="0" smtClean="0"/>
          </a:p>
          <a:p>
            <a:pPr marL="0" indent="0">
              <a:buNone/>
            </a:pPr>
            <a:endParaRPr lang="en-US" altLang="zh-CN" sz="1200" dirty="0" smtClean="0"/>
          </a:p>
          <a:p>
            <a:endParaRPr lang="en-US" altLang="zh-CN" sz="1200" b="1" dirty="0" smtClean="0"/>
          </a:p>
          <a:p>
            <a:endParaRPr lang="en-US" altLang="zh-CN" sz="1200" b="1" dirty="0"/>
          </a:p>
          <a:p>
            <a:r>
              <a:rPr lang="zh-CN" altLang="en-US" sz="1200" b="1" dirty="0" smtClean="0"/>
              <a:t>更高精度</a:t>
            </a:r>
            <a:endParaRPr lang="en-US" altLang="zh-CN" sz="1200" b="1" dirty="0" smtClean="0"/>
          </a:p>
          <a:p>
            <a:pPr marL="0" indent="0">
              <a:buNone/>
            </a:pPr>
            <a:r>
              <a:rPr lang="en-US" altLang="zh-CN" sz="1200" dirty="0" smtClean="0"/>
              <a:t>WLG</a:t>
            </a:r>
            <a:r>
              <a:rPr lang="zh-CN" altLang="en-US" sz="1200" dirty="0" smtClean="0"/>
              <a:t>镜片可以达到亚微米级的偏心精度及高精度的面形，借助</a:t>
            </a:r>
            <a:r>
              <a:rPr lang="en-US" altLang="zh-CN" sz="1200" dirty="0" smtClean="0"/>
              <a:t>WLG</a:t>
            </a:r>
            <a:r>
              <a:rPr lang="zh-CN" altLang="en-US" sz="1200" dirty="0" smtClean="0"/>
              <a:t>镜片的镜头设计可以达到更高的光学性能</a:t>
            </a:r>
            <a:endParaRPr lang="en-US" altLang="zh-CN" sz="1200" dirty="0" smtClean="0"/>
          </a:p>
          <a:p>
            <a:pPr marL="0" indent="0">
              <a:buNone/>
            </a:pPr>
            <a:endParaRPr lang="en-US" altLang="zh-CN" sz="1200" dirty="0" smtClean="0"/>
          </a:p>
          <a:p>
            <a:pPr marL="0" indent="0">
              <a:buNone/>
            </a:pPr>
            <a:endParaRPr lang="en-US" altLang="zh-CN" sz="1200" dirty="0" smtClean="0"/>
          </a:p>
          <a:p>
            <a:pPr marL="0" indent="0">
              <a:buNone/>
            </a:pPr>
            <a:endParaRPr lang="en-US" altLang="zh-CN" sz="1200" dirty="0"/>
          </a:p>
          <a:p>
            <a:endParaRPr lang="en-US" altLang="zh-CN" sz="1200" b="1" dirty="0" smtClean="0"/>
          </a:p>
          <a:p>
            <a:endParaRPr lang="en-US" altLang="zh-CN" sz="1200" b="1" dirty="0"/>
          </a:p>
          <a:p>
            <a:r>
              <a:rPr lang="zh-CN" altLang="en-US" sz="1200" b="1" dirty="0" smtClean="0"/>
              <a:t>效率更高</a:t>
            </a:r>
            <a:endParaRPr lang="zh-CN" altLang="en-US" sz="1200" b="1" dirty="0"/>
          </a:p>
          <a:p>
            <a:pPr marL="0" indent="0">
              <a:buNone/>
            </a:pPr>
            <a:r>
              <a:rPr lang="en-US" altLang="zh-CN" sz="1200" dirty="0" smtClean="0"/>
              <a:t>WLG</a:t>
            </a:r>
            <a:r>
              <a:rPr lang="zh-CN" altLang="en-US" sz="1200" dirty="0" smtClean="0"/>
              <a:t>采用</a:t>
            </a:r>
            <a:r>
              <a:rPr lang="en-US" altLang="zh-CN" sz="1200" dirty="0" smtClean="0"/>
              <a:t>2</a:t>
            </a:r>
            <a:r>
              <a:rPr lang="zh-CN" altLang="en-US" sz="1200" dirty="0" smtClean="0"/>
              <a:t>英寸</a:t>
            </a:r>
            <a:r>
              <a:rPr lang="en-US" altLang="zh-CN" sz="1200" dirty="0" smtClean="0"/>
              <a:t>~4</a:t>
            </a:r>
            <a:r>
              <a:rPr lang="zh-CN" altLang="en-US" sz="1200" dirty="0" smtClean="0"/>
              <a:t>英寸玻璃晶圆多穴一次模压成形，单片晶圆可产出数十至上百片非球面玻璃镜片，模压效率高，模具寿命长，完全满足大规模量产需要</a:t>
            </a:r>
            <a:endParaRPr lang="en-US" altLang="zh-CN" sz="1200" dirty="0" smtClean="0"/>
          </a:p>
        </p:txBody>
      </p:sp>
      <p:graphicFrame>
        <p:nvGraphicFramePr>
          <p:cNvPr id="15" name="表格 14"/>
          <p:cNvGraphicFramePr>
            <a:graphicFrameLocks noGrp="1"/>
          </p:cNvGraphicFramePr>
          <p:nvPr>
            <p:extLst>
              <p:ext uri="{D42A27DB-BD31-4B8C-83A1-F6EECF244321}">
                <p14:modId xmlns:p14="http://schemas.microsoft.com/office/powerpoint/2010/main" val="1152638249"/>
              </p:ext>
            </p:extLst>
          </p:nvPr>
        </p:nvGraphicFramePr>
        <p:xfrm>
          <a:off x="846168" y="5276281"/>
          <a:ext cx="4566920" cy="548132"/>
        </p:xfrm>
        <a:graphic>
          <a:graphicData uri="http://schemas.openxmlformats.org/drawingml/2006/table">
            <a:tbl>
              <a:tblPr firstRow="1" bandRow="1">
                <a:tableStyleId>{5C22544A-7EE6-4342-B048-85BDC9FD1C3A}</a:tableStyleId>
              </a:tblPr>
              <a:tblGrid>
                <a:gridCol w="1141730">
                  <a:extLst>
                    <a:ext uri="{9D8B030D-6E8A-4147-A177-3AD203B41FA5}">
                      <a16:colId xmlns:a16="http://schemas.microsoft.com/office/drawing/2014/main" val="20000"/>
                    </a:ext>
                  </a:extLst>
                </a:gridCol>
                <a:gridCol w="1141730">
                  <a:extLst>
                    <a:ext uri="{9D8B030D-6E8A-4147-A177-3AD203B41FA5}">
                      <a16:colId xmlns:a16="http://schemas.microsoft.com/office/drawing/2014/main" val="20001"/>
                    </a:ext>
                  </a:extLst>
                </a:gridCol>
                <a:gridCol w="1141730">
                  <a:extLst>
                    <a:ext uri="{9D8B030D-6E8A-4147-A177-3AD203B41FA5}">
                      <a16:colId xmlns:a16="http://schemas.microsoft.com/office/drawing/2014/main" val="20002"/>
                    </a:ext>
                  </a:extLst>
                </a:gridCol>
                <a:gridCol w="1141730">
                  <a:extLst>
                    <a:ext uri="{9D8B030D-6E8A-4147-A177-3AD203B41FA5}">
                      <a16:colId xmlns:a16="http://schemas.microsoft.com/office/drawing/2014/main" val="20003"/>
                    </a:ext>
                  </a:extLst>
                </a:gridCol>
              </a:tblGrid>
              <a:tr h="0">
                <a:tc>
                  <a:txBody>
                    <a:bodyPr/>
                    <a:lstStyle/>
                    <a:p>
                      <a:pPr marL="0" indent="0" algn="ctr" defTabSz="685800" rtl="0" eaLnBrk="1" latinLnBrk="0" hangingPunct="1">
                        <a:lnSpc>
                          <a:spcPct val="90000"/>
                        </a:lnSpc>
                        <a:spcBef>
                          <a:spcPts val="750"/>
                        </a:spcBef>
                        <a:buFont typeface="Arial" panose="020B0604020202020204" pitchFamily="34" charset="0"/>
                        <a:buNone/>
                      </a:pP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defTabSz="685800" rtl="0" eaLnBrk="1" latinLnBrk="0" hangingPunct="1">
                        <a:lnSpc>
                          <a:spcPct val="90000"/>
                        </a:lnSpc>
                        <a:spcBef>
                          <a:spcPts val="750"/>
                        </a:spcBef>
                        <a:buFont typeface="Arial" panose="020B0604020202020204" pitchFamily="34" charset="0"/>
                        <a:buNone/>
                      </a:pPr>
                      <a:r>
                        <a:rPr lang="zh-CN" altLang="en-US" sz="1200" b="0" kern="1200" dirty="0" smtClean="0">
                          <a:solidFill>
                            <a:schemeClr val="tx1"/>
                          </a:solidFill>
                          <a:latin typeface="+mn-lt"/>
                          <a:ea typeface="+mn-ea"/>
                          <a:cs typeface="+mn-cs"/>
                        </a:rPr>
                        <a:t>面间偏心</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defTabSz="685800" rtl="0" eaLnBrk="1" latinLnBrk="0" hangingPunct="1">
                        <a:lnSpc>
                          <a:spcPct val="90000"/>
                        </a:lnSpc>
                        <a:spcBef>
                          <a:spcPts val="750"/>
                        </a:spcBef>
                        <a:buFont typeface="Arial" panose="020B0604020202020204" pitchFamily="34" charset="0"/>
                        <a:buNone/>
                      </a:pPr>
                      <a:r>
                        <a:rPr lang="zh-CN" altLang="en-US" sz="1200" b="0" kern="1200" dirty="0" smtClean="0">
                          <a:solidFill>
                            <a:schemeClr val="tx1"/>
                          </a:solidFill>
                          <a:latin typeface="+mn-lt"/>
                          <a:ea typeface="+mn-ea"/>
                          <a:cs typeface="+mn-cs"/>
                        </a:rPr>
                        <a:t>坎合偏心</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defTabSz="685800" rtl="0" eaLnBrk="1" latinLnBrk="0" hangingPunct="1">
                        <a:lnSpc>
                          <a:spcPct val="90000"/>
                        </a:lnSpc>
                        <a:spcBef>
                          <a:spcPts val="750"/>
                        </a:spcBef>
                        <a:buFont typeface="Arial" panose="020B0604020202020204" pitchFamily="34" charset="0"/>
                        <a:buNone/>
                      </a:pPr>
                      <a:r>
                        <a:rPr lang="en-US" altLang="zh-CN" sz="1200" b="0" kern="1200" dirty="0" smtClean="0">
                          <a:solidFill>
                            <a:schemeClr val="tx1"/>
                          </a:solidFill>
                          <a:latin typeface="+mn-lt"/>
                          <a:ea typeface="+mn-ea"/>
                          <a:cs typeface="+mn-cs"/>
                        </a:rPr>
                        <a:t>PV</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292100">
                <a:tc>
                  <a:txBody>
                    <a:bodyPr/>
                    <a:lstStyle/>
                    <a:p>
                      <a:pPr marL="0" indent="0" algn="ctr" defTabSz="685800" rtl="0" eaLnBrk="1" latinLnBrk="0" hangingPunct="1">
                        <a:lnSpc>
                          <a:spcPct val="90000"/>
                        </a:lnSpc>
                        <a:spcBef>
                          <a:spcPts val="750"/>
                        </a:spcBef>
                        <a:buFont typeface="Arial" panose="020B0604020202020204" pitchFamily="34" charset="0"/>
                        <a:buNone/>
                      </a:pPr>
                      <a:r>
                        <a:rPr lang="zh-CN" altLang="en-US" sz="1200" b="0" kern="1200" dirty="0" smtClean="0">
                          <a:solidFill>
                            <a:schemeClr val="tx1"/>
                          </a:solidFill>
                          <a:latin typeface="+mn-lt"/>
                          <a:ea typeface="+mn-ea"/>
                          <a:cs typeface="+mn-cs"/>
                        </a:rPr>
                        <a:t>精度</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685800" rtl="0" eaLnBrk="1" latinLnBrk="0" hangingPunct="1">
                        <a:lnSpc>
                          <a:spcPct val="90000"/>
                        </a:lnSpc>
                        <a:spcBef>
                          <a:spcPts val="750"/>
                        </a:spcBef>
                        <a:buFont typeface="Arial" panose="020B0604020202020204" pitchFamily="34" charset="0"/>
                        <a:buNone/>
                      </a:pPr>
                      <a:r>
                        <a:rPr lang="en-US" altLang="zh-CN" sz="1200" b="0" kern="1200" dirty="0" smtClean="0">
                          <a:solidFill>
                            <a:schemeClr val="tx1"/>
                          </a:solidFill>
                          <a:latin typeface="+mn-lt"/>
                          <a:ea typeface="+mn-ea"/>
                          <a:cs typeface="+mn-cs"/>
                        </a:rPr>
                        <a:t>&lt;1um</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685800" rtl="0" eaLnBrk="1" latinLnBrk="0" hangingPunct="1">
                        <a:lnSpc>
                          <a:spcPct val="90000"/>
                        </a:lnSpc>
                        <a:spcBef>
                          <a:spcPts val="750"/>
                        </a:spcBef>
                        <a:buFont typeface="Arial" panose="020B0604020202020204" pitchFamily="34" charset="0"/>
                        <a:buNone/>
                      </a:pPr>
                      <a:r>
                        <a:rPr lang="en-US" altLang="zh-CN" sz="1200" b="0" kern="1200" dirty="0" smtClean="0">
                          <a:solidFill>
                            <a:schemeClr val="tx1"/>
                          </a:solidFill>
                          <a:latin typeface="+mn-lt"/>
                          <a:ea typeface="+mn-ea"/>
                          <a:cs typeface="+mn-cs"/>
                        </a:rPr>
                        <a:t>&lt;0.5um</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685800" rtl="0" eaLnBrk="1" latinLnBrk="0" hangingPunct="1">
                        <a:lnSpc>
                          <a:spcPct val="90000"/>
                        </a:lnSpc>
                        <a:spcBef>
                          <a:spcPts val="750"/>
                        </a:spcBef>
                        <a:buFont typeface="Arial" panose="020B0604020202020204" pitchFamily="34" charset="0"/>
                        <a:buNone/>
                      </a:pPr>
                      <a:r>
                        <a:rPr lang="en-US" altLang="zh-CN" sz="1200" b="0" kern="1200" dirty="0" smtClean="0">
                          <a:solidFill>
                            <a:schemeClr val="tx1"/>
                          </a:solidFill>
                          <a:latin typeface="+mn-lt"/>
                          <a:ea typeface="+mn-ea"/>
                          <a:cs typeface="+mn-cs"/>
                        </a:rPr>
                        <a:t>&lt;0.2um</a:t>
                      </a:r>
                      <a:endParaRPr lang="zh-CN" altLang="en-US"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pic>
        <p:nvPicPr>
          <p:cNvPr id="16" name="图片 15"/>
          <p:cNvPicPr>
            <a:picLocks noChangeAspect="1"/>
          </p:cNvPicPr>
          <p:nvPr/>
        </p:nvPicPr>
        <p:blipFill>
          <a:blip r:embed="rId3"/>
          <a:stretch>
            <a:fillRect/>
          </a:stretch>
        </p:blipFill>
        <p:spPr>
          <a:xfrm>
            <a:off x="1168228" y="2058266"/>
            <a:ext cx="1961400" cy="1190851"/>
          </a:xfrm>
          <a:prstGeom prst="rect">
            <a:avLst/>
          </a:prstGeom>
        </p:spPr>
      </p:pic>
      <p:sp>
        <p:nvSpPr>
          <p:cNvPr id="17" name="文本框 16"/>
          <p:cNvSpPr txBox="1"/>
          <p:nvPr/>
        </p:nvSpPr>
        <p:spPr>
          <a:xfrm>
            <a:off x="962561" y="3257690"/>
            <a:ext cx="2372734" cy="430887"/>
          </a:xfrm>
          <a:prstGeom prst="rect">
            <a:avLst/>
          </a:prstGeom>
          <a:noFill/>
        </p:spPr>
        <p:txBody>
          <a:bodyPr wrap="square" rtlCol="0">
            <a:spAutoFit/>
          </a:bodyPr>
          <a:lstStyle/>
          <a:p>
            <a:pPr algn="ctr"/>
            <a:r>
              <a:rPr lang="en-US" altLang="zh-CN" sz="1050" dirty="0" smtClean="0"/>
              <a:t>WLG</a:t>
            </a:r>
            <a:r>
              <a:rPr lang="zh-CN" altLang="en-US" sz="1050" dirty="0" smtClean="0"/>
              <a:t>可加工双凹型，等厚弯月型、</a:t>
            </a:r>
            <a:r>
              <a:rPr lang="en-US" altLang="zh-CN" sz="1050" dirty="0" smtClean="0"/>
              <a:t>M/W</a:t>
            </a:r>
            <a:r>
              <a:rPr lang="zh-CN" altLang="en-US" sz="1050" dirty="0" smtClean="0"/>
              <a:t>型等玻璃结构</a:t>
            </a:r>
            <a:endParaRPr lang="zh-CN" altLang="en-US" sz="1050" dirty="0"/>
          </a:p>
        </p:txBody>
      </p:sp>
      <p:pic>
        <p:nvPicPr>
          <p:cNvPr id="18" name="图片 17"/>
          <p:cNvPicPr>
            <a:picLocks noChangeAspect="1"/>
          </p:cNvPicPr>
          <p:nvPr/>
        </p:nvPicPr>
        <p:blipFill>
          <a:blip r:embed="rId4"/>
          <a:stretch>
            <a:fillRect/>
          </a:stretch>
        </p:blipFill>
        <p:spPr>
          <a:xfrm>
            <a:off x="3947362" y="2054912"/>
            <a:ext cx="1582720" cy="1194205"/>
          </a:xfrm>
          <a:prstGeom prst="rect">
            <a:avLst/>
          </a:prstGeom>
        </p:spPr>
      </p:pic>
      <p:sp>
        <p:nvSpPr>
          <p:cNvPr id="19" name="文本框 18"/>
          <p:cNvSpPr txBox="1"/>
          <p:nvPr/>
        </p:nvSpPr>
        <p:spPr>
          <a:xfrm>
            <a:off x="3717228" y="3243709"/>
            <a:ext cx="2000552" cy="415498"/>
          </a:xfrm>
          <a:prstGeom prst="rect">
            <a:avLst/>
          </a:prstGeom>
          <a:noFill/>
        </p:spPr>
        <p:txBody>
          <a:bodyPr wrap="square" rtlCol="0">
            <a:spAutoFit/>
          </a:bodyPr>
          <a:lstStyle/>
          <a:p>
            <a:pPr algn="ctr"/>
            <a:r>
              <a:rPr lang="en-US" altLang="zh-CN" sz="1050" dirty="0" smtClean="0"/>
              <a:t>WLG</a:t>
            </a:r>
            <a:r>
              <a:rPr lang="zh-CN" altLang="en-US" sz="1050" dirty="0" smtClean="0"/>
              <a:t>可加工</a:t>
            </a:r>
            <a:r>
              <a:rPr lang="zh-CN" altLang="en-US" sz="1050" dirty="0"/>
              <a:t>高</a:t>
            </a:r>
            <a:r>
              <a:rPr lang="zh-CN" altLang="en-US" sz="1050" dirty="0" smtClean="0"/>
              <a:t>精度的坎合结构，利于镜片间的堆叠</a:t>
            </a:r>
            <a:endParaRPr lang="zh-CN" altLang="en-US" sz="1050" dirty="0"/>
          </a:p>
        </p:txBody>
      </p:sp>
      <p:pic>
        <p:nvPicPr>
          <p:cNvPr id="20" name="图片 1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48928" y="7320795"/>
            <a:ext cx="1894502" cy="1243978"/>
          </a:xfrm>
          <a:prstGeom prst="rect">
            <a:avLst/>
          </a:prstGeom>
        </p:spPr>
      </p:pic>
    </p:spTree>
    <p:extLst>
      <p:ext uri="{BB962C8B-B14F-4D97-AF65-F5344CB8AC3E}">
        <p14:creationId xmlns:p14="http://schemas.microsoft.com/office/powerpoint/2010/main" val="30506238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p:cNvGraphicFramePr>
            <a:graphicFrameLocks noGrp="1"/>
          </p:cNvGraphicFramePr>
          <p:nvPr>
            <p:extLst>
              <p:ext uri="{D42A27DB-BD31-4B8C-83A1-F6EECF244321}">
                <p14:modId xmlns:p14="http://schemas.microsoft.com/office/powerpoint/2010/main" val="4053148516"/>
              </p:ext>
            </p:extLst>
          </p:nvPr>
        </p:nvGraphicFramePr>
        <p:xfrm>
          <a:off x="277346" y="1924802"/>
          <a:ext cx="6286502" cy="1028903"/>
        </p:xfrm>
        <a:graphic>
          <a:graphicData uri="http://schemas.openxmlformats.org/drawingml/2006/table">
            <a:tbl>
              <a:tblPr firstRow="1" bandRow="1">
                <a:tableStyleId>{073A0DAA-6AF3-43AB-8588-CEC1D06C72B9}</a:tableStyleId>
              </a:tblPr>
              <a:tblGrid>
                <a:gridCol w="1015876">
                  <a:extLst>
                    <a:ext uri="{9D8B030D-6E8A-4147-A177-3AD203B41FA5}">
                      <a16:colId xmlns:a16="http://schemas.microsoft.com/office/drawing/2014/main" val="78568990"/>
                    </a:ext>
                  </a:extLst>
                </a:gridCol>
                <a:gridCol w="1015876">
                  <a:extLst>
                    <a:ext uri="{9D8B030D-6E8A-4147-A177-3AD203B41FA5}">
                      <a16:colId xmlns:a16="http://schemas.microsoft.com/office/drawing/2014/main" val="3350764748"/>
                    </a:ext>
                  </a:extLst>
                </a:gridCol>
                <a:gridCol w="1015876">
                  <a:extLst>
                    <a:ext uri="{9D8B030D-6E8A-4147-A177-3AD203B41FA5}">
                      <a16:colId xmlns:a16="http://schemas.microsoft.com/office/drawing/2014/main" val="1529456157"/>
                    </a:ext>
                  </a:extLst>
                </a:gridCol>
                <a:gridCol w="774869">
                  <a:extLst>
                    <a:ext uri="{9D8B030D-6E8A-4147-A177-3AD203B41FA5}">
                      <a16:colId xmlns:a16="http://schemas.microsoft.com/office/drawing/2014/main" val="1433696459"/>
                    </a:ext>
                  </a:extLst>
                </a:gridCol>
                <a:gridCol w="852354">
                  <a:extLst>
                    <a:ext uri="{9D8B030D-6E8A-4147-A177-3AD203B41FA5}">
                      <a16:colId xmlns:a16="http://schemas.microsoft.com/office/drawing/2014/main" val="1359720914"/>
                    </a:ext>
                  </a:extLst>
                </a:gridCol>
                <a:gridCol w="794241">
                  <a:extLst>
                    <a:ext uri="{9D8B030D-6E8A-4147-A177-3AD203B41FA5}">
                      <a16:colId xmlns:a16="http://schemas.microsoft.com/office/drawing/2014/main" val="3132023214"/>
                    </a:ext>
                  </a:extLst>
                </a:gridCol>
                <a:gridCol w="817410">
                  <a:extLst>
                    <a:ext uri="{9D8B030D-6E8A-4147-A177-3AD203B41FA5}">
                      <a16:colId xmlns:a16="http://schemas.microsoft.com/office/drawing/2014/main" val="2762155858"/>
                    </a:ext>
                  </a:extLst>
                </a:gridCol>
              </a:tblGrid>
              <a:tr h="301137">
                <a:tc>
                  <a:txBody>
                    <a:bodyPr/>
                    <a:lstStyle/>
                    <a:p>
                      <a:pPr algn="l" fontAlgn="b"/>
                      <a:r>
                        <a:rPr lang="zh-CN" altLang="en-US" sz="1050" u="none" strike="noStrike" dirty="0" smtClean="0">
                          <a:effectLst/>
                        </a:rPr>
                        <a:t>产品编号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marL="0" algn="l" defTabSz="685800" rtl="0" eaLnBrk="1" fontAlgn="b" latinLnBrk="0" hangingPunct="1"/>
                      <a:r>
                        <a:rPr lang="zh-CN" altLang="en-US" sz="1050" b="1" u="none" strike="noStrike" kern="1200" dirty="0" smtClean="0">
                          <a:solidFill>
                            <a:schemeClr val="lt1"/>
                          </a:solidFill>
                          <a:effectLst/>
                          <a:latin typeface="+mn-lt"/>
                          <a:ea typeface="+mn-ea"/>
                          <a:cs typeface="+mn-cs"/>
                        </a:rPr>
                        <a:t>传感器尺寸</a:t>
                      </a:r>
                      <a:endParaRPr lang="zh-CN" altLang="en-US" sz="1050" b="1" u="none" strike="noStrike" kern="1200" dirty="0">
                        <a:solidFill>
                          <a:schemeClr val="lt1"/>
                        </a:solidFill>
                        <a:effectLst/>
                        <a:latin typeface="+mn-lt"/>
                        <a:ea typeface="+mn-ea"/>
                        <a:cs typeface="+mn-cs"/>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a:effectLst/>
                        </a:rPr>
                        <a:t>镜片</a:t>
                      </a:r>
                      <a:r>
                        <a:rPr lang="zh-CN" altLang="en-US" sz="1050" u="none" strike="noStrike" dirty="0" smtClean="0">
                          <a:effectLst/>
                        </a:rPr>
                        <a:t>数</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像素</a:t>
                      </a:r>
                      <a:r>
                        <a:rPr lang="en-US" altLang="zh-CN" sz="1050" u="none" strike="noStrike" dirty="0" smtClean="0">
                          <a:effectLst/>
                        </a:rPr>
                        <a:t>(M)</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光圈</a:t>
                      </a:r>
                      <a:endParaRPr lang="en-US" altLang="zh-CN"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en-US" sz="1050" u="none" strike="noStrike" dirty="0">
                          <a:effectLst/>
                        </a:rPr>
                        <a:t>TTL(mm</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a:effectLst/>
                        </a:rPr>
                        <a:t>视场角</a:t>
                      </a:r>
                      <a:r>
                        <a:rPr lang="en-US" altLang="zh-CN" sz="1050" u="none" strike="noStrike" dirty="0">
                          <a:effectLst/>
                        </a:rPr>
                        <a:t>(</a:t>
                      </a:r>
                      <a:r>
                        <a:rPr lang="en-US" sz="1050" u="none" strike="noStrike" dirty="0">
                          <a:effectLst/>
                        </a:rPr>
                        <a:t>D</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174361">
                <a:tc>
                  <a:txBody>
                    <a:bodyPr/>
                    <a:lstStyle/>
                    <a:p>
                      <a:pPr algn="ctr" fontAlgn="b"/>
                      <a:r>
                        <a:rPr lang="en-US" altLang="zh-CN" sz="1050" b="0" i="0" u="none" strike="noStrike" dirty="0" smtClean="0">
                          <a:solidFill>
                            <a:srgbClr val="000000"/>
                          </a:solidFill>
                          <a:effectLst/>
                          <a:latin typeface="宋体" panose="02010600030101010101" pitchFamily="2" charset="-122"/>
                          <a:ea typeface="宋体" panose="02010600030101010101" pitchFamily="2" charset="-122"/>
                        </a:rPr>
                        <a:t>1</a:t>
                      </a:r>
                      <a:endParaRPr lang="en-US" altLang="zh-CN" sz="105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1G3P</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55941299"/>
                  </a:ext>
                </a:extLst>
              </a:tr>
              <a:tr h="195740">
                <a:tc>
                  <a:txBody>
                    <a:bodyPr/>
                    <a:lstStyle/>
                    <a:p>
                      <a:pPr marL="0" algn="ctr" defTabSz="685800" rtl="0" eaLnBrk="1" fontAlgn="b" latinLnBrk="0" hangingPunct="1"/>
                      <a:r>
                        <a:rPr lang="en-US" altLang="zh-CN" sz="1000" u="none" strike="noStrike" kern="1200" dirty="0" smtClean="0">
                          <a:solidFill>
                            <a:schemeClr val="dk1"/>
                          </a:solidFill>
                          <a:effectLst/>
                          <a:latin typeface="+mn-lt"/>
                          <a:ea typeface="+mn-ea"/>
                          <a:cs typeface="+mn-cs"/>
                        </a:rPr>
                        <a:t>2</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1/2.9"</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1G4P</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1.8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6.1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b="0" i="0" u="none" strike="noStrike" dirty="0" smtClean="0">
                          <a:solidFill>
                            <a:schemeClr val="dk1"/>
                          </a:solidFill>
                          <a:effectLst/>
                          <a:latin typeface="+mn-lt"/>
                          <a:ea typeface="+mn-ea"/>
                        </a:rPr>
                        <a:t>63</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2171862"/>
                  </a:ext>
                </a:extLst>
              </a:tr>
              <a:tr h="195740">
                <a:tc>
                  <a:txBody>
                    <a:bodyPr/>
                    <a:lstStyle/>
                    <a:p>
                      <a:pPr algn="ctr" fontAlgn="b"/>
                      <a:r>
                        <a:rPr lang="en-US" altLang="zh-CN" sz="1000" b="0" i="0" u="none" strike="noStrike" dirty="0" smtClean="0">
                          <a:solidFill>
                            <a:srgbClr val="000000"/>
                          </a:solidFill>
                          <a:effectLst/>
                          <a:latin typeface="宋体" panose="02010600030101010101" pitchFamily="2" charset="-122"/>
                          <a:ea typeface="宋体" panose="02010600030101010101" pitchFamily="2" charset="-122"/>
                        </a:rPr>
                        <a:t>3</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1/2.25"</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1G5P</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48</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1.65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5.7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79</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59714955"/>
                  </a:ext>
                </a:extLst>
              </a:tr>
              <a:tr h="0">
                <a:tc>
                  <a:txBody>
                    <a:bodyPr/>
                    <a:lstStyle/>
                    <a:p>
                      <a:pPr algn="ctr" fontAlgn="b"/>
                      <a:r>
                        <a:rPr lang="en-US" altLang="zh-CN" sz="1000" b="0" i="0" u="none" strike="noStrike" dirty="0" smtClean="0">
                          <a:solidFill>
                            <a:srgbClr val="000000"/>
                          </a:solidFill>
                          <a:effectLst/>
                          <a:latin typeface="宋体" panose="02010600030101010101" pitchFamily="2" charset="-122"/>
                          <a:ea typeface="宋体" panose="02010600030101010101" pitchFamily="2" charset="-122"/>
                        </a:rPr>
                        <a:t>4</a:t>
                      </a:r>
                      <a:endParaRPr lang="en-US" altLang="zh-CN" sz="1000" b="0" i="0" u="none" strike="noStrike" dirty="0">
                        <a:solidFill>
                          <a:srgbClr val="000000"/>
                        </a:solidFill>
                        <a:effectLst/>
                        <a:latin typeface="宋体" panose="02010600030101010101" pitchFamily="2" charset="-122"/>
                        <a:ea typeface="宋体" panose="02010600030101010101" pitchFamily="2"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smtClean="0">
                          <a:solidFill>
                            <a:schemeClr val="dk1"/>
                          </a:solidFill>
                          <a:effectLst/>
                          <a:latin typeface="+mn-lt"/>
                          <a:ea typeface="+mn-ea"/>
                          <a:cs typeface="+mn-cs"/>
                        </a:rPr>
                        <a:t>1/1.33"</a:t>
                      </a: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a:effectLst/>
                        </a:rPr>
                        <a:t>1G6P</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sz="1000" u="none" strike="noStrike" kern="1200" dirty="0" smtClean="0">
                          <a:effectLst/>
                        </a:rPr>
                        <a:t>108</a:t>
                      </a:r>
                      <a:endParaRPr lang="en-US"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a:effectLst/>
                        </a:rPr>
                        <a:t>1.54</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effectLst/>
                        </a:rPr>
                        <a:t>7.8</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algn="l" defTabSz="685800" rtl="0" eaLnBrk="1" fontAlgn="b" latinLnBrk="0" hangingPunct="1"/>
                      <a:r>
                        <a:rPr lang="en-US" altLang="zh-CN" sz="1000" u="none" strike="noStrike" kern="1200" dirty="0" smtClean="0">
                          <a:effectLst/>
                        </a:rPr>
                        <a:t>82</a:t>
                      </a:r>
                      <a:endParaRPr lang="en-US" altLang="zh-CN" sz="10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4415183"/>
                  </a:ext>
                </a:extLst>
              </a:tr>
            </a:tbl>
          </a:graphicData>
        </a:graphic>
      </p:graphicFrame>
      <p:cxnSp>
        <p:nvCxnSpPr>
          <p:cNvPr id="24" name="直接连接符 23"/>
          <p:cNvCxnSpPr/>
          <p:nvPr/>
        </p:nvCxnSpPr>
        <p:spPr>
          <a:xfrm>
            <a:off x="277346" y="36083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任意多边形 24"/>
          <p:cNvSpPr/>
          <p:nvPr/>
        </p:nvSpPr>
        <p:spPr>
          <a:xfrm>
            <a:off x="1457323" y="495300"/>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26" name="任意多边形 25"/>
          <p:cNvSpPr/>
          <p:nvPr/>
        </p:nvSpPr>
        <p:spPr>
          <a:xfrm flipV="1">
            <a:off x="277346" y="495300"/>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p:cNvSpPr txBox="1"/>
          <p:nvPr/>
        </p:nvSpPr>
        <p:spPr>
          <a:xfrm>
            <a:off x="1798344" y="565859"/>
            <a:ext cx="4840579" cy="954107"/>
          </a:xfrm>
          <a:prstGeom prst="rect">
            <a:avLst/>
          </a:prstGeom>
          <a:noFill/>
        </p:spPr>
        <p:txBody>
          <a:bodyPr wrap="square" rtlCol="0">
            <a:spAutoFit/>
          </a:bodyPr>
          <a:lstStyle/>
          <a:p>
            <a:pPr lvl="0"/>
            <a:r>
              <a:rPr lang="zh-CN" altLang="en-US" sz="1400" b="1" dirty="0">
                <a:solidFill>
                  <a:srgbClr val="5B9BD5">
                    <a:lumMod val="50000"/>
                  </a:srgbClr>
                </a:solidFill>
              </a:rPr>
              <a:t>混合镜头</a:t>
            </a:r>
          </a:p>
          <a:p>
            <a:pPr lvl="0"/>
            <a:r>
              <a:rPr lang="zh-CN" altLang="en-US" sz="1050" dirty="0">
                <a:solidFill>
                  <a:prstClr val="black"/>
                </a:solidFill>
              </a:rPr>
              <a:t>基于</a:t>
            </a:r>
            <a:r>
              <a:rPr lang="en-US" altLang="zh-CN" sz="1050" dirty="0">
                <a:solidFill>
                  <a:prstClr val="black"/>
                </a:solidFill>
              </a:rPr>
              <a:t>AAC</a:t>
            </a:r>
            <a:r>
              <a:rPr lang="zh-CN" altLang="en-US" sz="1050" dirty="0">
                <a:solidFill>
                  <a:prstClr val="black"/>
                </a:solidFill>
              </a:rPr>
              <a:t>独有的晶圆级玻璃</a:t>
            </a:r>
            <a:r>
              <a:rPr lang="en-US" altLang="zh-CN" sz="1050" dirty="0">
                <a:solidFill>
                  <a:prstClr val="black"/>
                </a:solidFill>
              </a:rPr>
              <a:t>+</a:t>
            </a:r>
            <a:r>
              <a:rPr lang="zh-CN" altLang="en-US" sz="1050" dirty="0">
                <a:solidFill>
                  <a:prstClr val="black"/>
                </a:solidFill>
              </a:rPr>
              <a:t>塑料混合镜头技术，相对于传统塑胶镜头</a:t>
            </a:r>
            <a:r>
              <a:rPr lang="zh-CN" altLang="en-US" sz="1050" dirty="0" smtClean="0">
                <a:solidFill>
                  <a:prstClr val="black"/>
                </a:solidFill>
              </a:rPr>
              <a:t>，具备</a:t>
            </a:r>
            <a:r>
              <a:rPr lang="zh-CN" altLang="en-US" sz="1050" dirty="0">
                <a:solidFill>
                  <a:prstClr val="black"/>
                </a:solidFill>
              </a:rPr>
              <a:t>更大的光圈、更低</a:t>
            </a:r>
            <a:r>
              <a:rPr lang="zh-CN" altLang="en-US" sz="1050" dirty="0" smtClean="0">
                <a:solidFill>
                  <a:prstClr val="black"/>
                </a:solidFill>
              </a:rPr>
              <a:t>的</a:t>
            </a:r>
            <a:r>
              <a:rPr lang="zh-CN" altLang="en-US" sz="1050" dirty="0">
                <a:solidFill>
                  <a:prstClr val="black"/>
                </a:solidFill>
              </a:rPr>
              <a:t>厚度</a:t>
            </a:r>
            <a:r>
              <a:rPr lang="zh-CN" altLang="en-US" sz="1050" dirty="0" smtClean="0">
                <a:solidFill>
                  <a:prstClr val="black"/>
                </a:solidFill>
              </a:rPr>
              <a:t>、更高的可靠性，更好的稳定性以及更</a:t>
            </a:r>
            <a:r>
              <a:rPr lang="zh-CN" altLang="en-US" sz="1050" dirty="0">
                <a:solidFill>
                  <a:prstClr val="black"/>
                </a:solidFill>
              </a:rPr>
              <a:t>优异的解析</a:t>
            </a:r>
            <a:r>
              <a:rPr lang="zh-CN" altLang="en-US" sz="1050" dirty="0" smtClean="0">
                <a:solidFill>
                  <a:prstClr val="black"/>
                </a:solidFill>
              </a:rPr>
              <a:t>力。适用于各类温度变化差异大的系统中，可</a:t>
            </a:r>
            <a:r>
              <a:rPr lang="zh-CN" altLang="en-US" sz="1050" dirty="0">
                <a:solidFill>
                  <a:prstClr val="black"/>
                </a:solidFill>
              </a:rPr>
              <a:t>应用于智能手机、平板</a:t>
            </a:r>
            <a:r>
              <a:rPr lang="zh-CN" altLang="en-US" sz="1050" dirty="0" smtClean="0">
                <a:solidFill>
                  <a:prstClr val="black"/>
                </a:solidFill>
              </a:rPr>
              <a:t>电脑，视频摄像头，激光</a:t>
            </a:r>
            <a:r>
              <a:rPr lang="en-US" altLang="zh-CN" sz="1050" dirty="0" smtClean="0">
                <a:solidFill>
                  <a:prstClr val="black"/>
                </a:solidFill>
              </a:rPr>
              <a:t>3D</a:t>
            </a:r>
            <a:r>
              <a:rPr lang="zh-CN" altLang="en-US" sz="1050" dirty="0" smtClean="0">
                <a:solidFill>
                  <a:prstClr val="black"/>
                </a:solidFill>
              </a:rPr>
              <a:t>镜头等产品</a:t>
            </a:r>
            <a:r>
              <a:rPr lang="zh-CN" altLang="en-US" sz="1050" dirty="0">
                <a:solidFill>
                  <a:prstClr val="black"/>
                </a:solidFill>
              </a:rPr>
              <a:t>中。</a:t>
            </a:r>
          </a:p>
        </p:txBody>
      </p:sp>
      <p:graphicFrame>
        <p:nvGraphicFramePr>
          <p:cNvPr id="21" name="表格 20"/>
          <p:cNvGraphicFramePr>
            <a:graphicFrameLocks noGrp="1"/>
          </p:cNvGraphicFramePr>
          <p:nvPr>
            <p:extLst>
              <p:ext uri="{D42A27DB-BD31-4B8C-83A1-F6EECF244321}">
                <p14:modId xmlns:p14="http://schemas.microsoft.com/office/powerpoint/2010/main" val="2425754266"/>
              </p:ext>
            </p:extLst>
          </p:nvPr>
        </p:nvGraphicFramePr>
        <p:xfrm>
          <a:off x="277344" y="6918865"/>
          <a:ext cx="6361582" cy="910685"/>
        </p:xfrm>
        <a:graphic>
          <a:graphicData uri="http://schemas.openxmlformats.org/drawingml/2006/table">
            <a:tbl>
              <a:tblPr firstRow="1" bandRow="1">
                <a:tableStyleId>{073A0DAA-6AF3-43AB-8588-CEC1D06C72B9}</a:tableStyleId>
              </a:tblPr>
              <a:tblGrid>
                <a:gridCol w="815845">
                  <a:extLst>
                    <a:ext uri="{9D8B030D-6E8A-4147-A177-3AD203B41FA5}">
                      <a16:colId xmlns:a16="http://schemas.microsoft.com/office/drawing/2014/main" val="78568990"/>
                    </a:ext>
                  </a:extLst>
                </a:gridCol>
                <a:gridCol w="815845">
                  <a:extLst>
                    <a:ext uri="{9D8B030D-6E8A-4147-A177-3AD203B41FA5}">
                      <a16:colId xmlns:a16="http://schemas.microsoft.com/office/drawing/2014/main" val="540677502"/>
                    </a:ext>
                  </a:extLst>
                </a:gridCol>
                <a:gridCol w="562704">
                  <a:extLst>
                    <a:ext uri="{9D8B030D-6E8A-4147-A177-3AD203B41FA5}">
                      <a16:colId xmlns:a16="http://schemas.microsoft.com/office/drawing/2014/main" val="1529456157"/>
                    </a:ext>
                  </a:extLst>
                </a:gridCol>
                <a:gridCol w="585787">
                  <a:extLst>
                    <a:ext uri="{9D8B030D-6E8A-4147-A177-3AD203B41FA5}">
                      <a16:colId xmlns:a16="http://schemas.microsoft.com/office/drawing/2014/main" val="1433696459"/>
                    </a:ext>
                  </a:extLst>
                </a:gridCol>
                <a:gridCol w="442913">
                  <a:extLst>
                    <a:ext uri="{9D8B030D-6E8A-4147-A177-3AD203B41FA5}">
                      <a16:colId xmlns:a16="http://schemas.microsoft.com/office/drawing/2014/main" val="1359720914"/>
                    </a:ext>
                  </a:extLst>
                </a:gridCol>
                <a:gridCol w="614362">
                  <a:extLst>
                    <a:ext uri="{9D8B030D-6E8A-4147-A177-3AD203B41FA5}">
                      <a16:colId xmlns:a16="http://schemas.microsoft.com/office/drawing/2014/main" val="3132023214"/>
                    </a:ext>
                  </a:extLst>
                </a:gridCol>
                <a:gridCol w="728663">
                  <a:extLst>
                    <a:ext uri="{9D8B030D-6E8A-4147-A177-3AD203B41FA5}">
                      <a16:colId xmlns:a16="http://schemas.microsoft.com/office/drawing/2014/main" val="2762155858"/>
                    </a:ext>
                  </a:extLst>
                </a:gridCol>
                <a:gridCol w="900112">
                  <a:extLst>
                    <a:ext uri="{9D8B030D-6E8A-4147-A177-3AD203B41FA5}">
                      <a16:colId xmlns:a16="http://schemas.microsoft.com/office/drawing/2014/main" val="3284885271"/>
                    </a:ext>
                  </a:extLst>
                </a:gridCol>
                <a:gridCol w="895351">
                  <a:extLst>
                    <a:ext uri="{9D8B030D-6E8A-4147-A177-3AD203B41FA5}">
                      <a16:colId xmlns:a16="http://schemas.microsoft.com/office/drawing/2014/main" val="2959654704"/>
                    </a:ext>
                  </a:extLst>
                </a:gridCol>
              </a:tblGrid>
              <a:tr h="392941">
                <a:tc>
                  <a:txBody>
                    <a:bodyPr/>
                    <a:lstStyle/>
                    <a:p>
                      <a:pPr algn="l" fontAlgn="b"/>
                      <a:r>
                        <a:rPr lang="zh-CN" altLang="en-US" sz="1050" u="none" strike="noStrike" dirty="0">
                          <a:effectLst/>
                        </a:rPr>
                        <a:t>产品</a:t>
                      </a:r>
                      <a:r>
                        <a:rPr lang="zh-CN" altLang="en-US" sz="1050" u="none" strike="noStrike" dirty="0" smtClean="0">
                          <a:effectLst/>
                        </a:rPr>
                        <a:t>型号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b="1" i="0" u="none" strike="noStrike" dirty="0" smtClean="0">
                          <a:solidFill>
                            <a:schemeClr val="bg1"/>
                          </a:solidFill>
                          <a:effectLst/>
                          <a:latin typeface="微软雅黑" panose="020B0503020204020204" pitchFamily="34" charset="-122"/>
                          <a:ea typeface="微软雅黑" panose="020B0503020204020204" pitchFamily="34" charset="-122"/>
                        </a:rPr>
                        <a:t>传感器尺寸</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a:effectLst/>
                        </a:rPr>
                        <a:t>镜片</a:t>
                      </a:r>
                      <a:r>
                        <a:rPr lang="zh-CN" altLang="en-US" sz="1050" u="none" strike="noStrike" dirty="0" smtClean="0">
                          <a:effectLst/>
                        </a:rPr>
                        <a:t>数</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像素</a:t>
                      </a:r>
                      <a:r>
                        <a:rPr lang="en-US" altLang="zh-CN" sz="1050" u="none" strike="noStrike" dirty="0" smtClean="0">
                          <a:effectLst/>
                        </a:rPr>
                        <a:t>(M)</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光圈</a:t>
                      </a:r>
                      <a:endParaRPr lang="en-US" altLang="zh-CN"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en-US" sz="1050" u="none" strike="noStrike" dirty="0">
                          <a:effectLst/>
                        </a:rPr>
                        <a:t>TTL(mm</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a:effectLst/>
                        </a:rPr>
                        <a:t>视场角</a:t>
                      </a:r>
                      <a:r>
                        <a:rPr lang="en-US" altLang="zh-CN" sz="1050" u="none" strike="noStrike" dirty="0">
                          <a:effectLst/>
                        </a:rPr>
                        <a:t>(</a:t>
                      </a:r>
                      <a:r>
                        <a:rPr lang="en-US" sz="1050" u="none" strike="noStrike" dirty="0">
                          <a:effectLst/>
                        </a:rPr>
                        <a:t>D</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00" b="1" i="0" u="none" strike="noStrike" dirty="0" smtClean="0">
                          <a:solidFill>
                            <a:schemeClr val="bg1"/>
                          </a:solidFill>
                          <a:effectLst/>
                          <a:latin typeface="微软雅黑" panose="020B0503020204020204" pitchFamily="34" charset="-122"/>
                          <a:ea typeface="微软雅黑" panose="020B0503020204020204" pitchFamily="34" charset="-122"/>
                        </a:rPr>
                        <a:t>主光角</a:t>
                      </a:r>
                      <a:r>
                        <a:rPr lang="en-US" altLang="zh-CN" sz="1000" b="1" i="0" u="none" strike="noStrike" dirty="0" smtClean="0">
                          <a:solidFill>
                            <a:schemeClr val="bg1"/>
                          </a:solidFill>
                          <a:effectLst/>
                          <a:latin typeface="微软雅黑" panose="020B0503020204020204" pitchFamily="34" charset="-122"/>
                          <a:ea typeface="微软雅黑" panose="020B0503020204020204" pitchFamily="34" charset="-122"/>
                        </a:rPr>
                        <a:t>(D)</a:t>
                      </a:r>
                      <a:endParaRPr 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en-US" sz="1000" b="1" i="0" u="none" strike="noStrike" dirty="0" smtClean="0">
                          <a:solidFill>
                            <a:schemeClr val="bg1"/>
                          </a:solidFill>
                          <a:effectLst/>
                          <a:latin typeface="微软雅黑" panose="020B0503020204020204" pitchFamily="34" charset="-122"/>
                          <a:ea typeface="微软雅黑" panose="020B0503020204020204" pitchFamily="34" charset="-122"/>
                        </a:rPr>
                        <a:t>T</a:t>
                      </a:r>
                      <a:r>
                        <a:rPr lang="en-US" altLang="zh-CN" sz="1000" b="1" i="0" u="none" strike="noStrike" dirty="0" smtClean="0">
                          <a:solidFill>
                            <a:schemeClr val="bg1"/>
                          </a:solidFill>
                          <a:effectLst/>
                          <a:latin typeface="微软雅黑" panose="020B0503020204020204" pitchFamily="34" charset="-122"/>
                          <a:ea typeface="微软雅黑" panose="020B0503020204020204" pitchFamily="34" charset="-122"/>
                        </a:rPr>
                        <a:t>hread Size</a:t>
                      </a:r>
                      <a:endParaRPr 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55410">
                <a:tc>
                  <a:txBody>
                    <a:bodyPr/>
                    <a:lstStyle/>
                    <a:p>
                      <a:pPr marL="0" algn="ctr" defTabSz="685800" rtl="0" eaLnBrk="1" fontAlgn="b" latinLnBrk="0" hangingPunct="1"/>
                      <a:r>
                        <a:rPr lang="en-US" altLang="zh-CN" sz="1000" u="none" strike="noStrike" kern="1200" dirty="0" smtClean="0">
                          <a:solidFill>
                            <a:schemeClr val="dk1"/>
                          </a:solidFill>
                          <a:effectLst/>
                          <a:latin typeface="+mn-lt"/>
                          <a:ea typeface="+mn-ea"/>
                          <a:cs typeface="+mn-cs"/>
                        </a:rPr>
                        <a:t>1</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spcAft>
                          <a:spcPts val="0"/>
                        </a:spcAft>
                      </a:pPr>
                      <a:r>
                        <a:rPr lang="en-US" sz="1000" u="none" strike="noStrike" kern="1200" dirty="0" smtClean="0">
                          <a:solidFill>
                            <a:schemeClr val="dk1"/>
                          </a:solidFill>
                          <a:effectLst/>
                          <a:latin typeface="+mn-lt"/>
                          <a:ea typeface="+mn-ea"/>
                          <a:cs typeface="+mn-cs"/>
                        </a:rPr>
                        <a:t>1/4</a:t>
                      </a:r>
                      <a:r>
                        <a:rPr lang="en-US" sz="1000" u="none" strike="noStrike" kern="1200" dirty="0">
                          <a:solidFill>
                            <a:schemeClr val="dk1"/>
                          </a:solidFill>
                          <a:effectLst/>
                          <a:latin typeface="+mn-lt"/>
                          <a:ea typeface="+mn-ea"/>
                          <a:cs typeface="+mn-cs"/>
                        </a:rPr>
                        <a:t>"</a:t>
                      </a:r>
                      <a:endParaRPr 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4G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1M</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2.4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b="0" i="0" u="none" strike="noStrike" dirty="0" smtClean="0">
                          <a:solidFill>
                            <a:schemeClr val="dk1"/>
                          </a:solidFill>
                          <a:effectLst/>
                          <a:latin typeface="+mn-lt"/>
                          <a:ea typeface="+mn-ea"/>
                        </a:rPr>
                        <a:t>10.0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46</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b="0" i="0" u="none" strike="noStrike" dirty="0" smtClean="0">
                          <a:solidFill>
                            <a:srgbClr val="000000"/>
                          </a:solidFill>
                          <a:effectLst/>
                          <a:latin typeface="微软雅黑" panose="020B0503020204020204" pitchFamily="34" charset="-122"/>
                          <a:ea typeface="微软雅黑" panose="020B0503020204020204" pitchFamily="34" charset="-122"/>
                        </a:rPr>
                        <a:t>20</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b="0" i="0" u="none" strike="noStrike" dirty="0" smtClean="0">
                          <a:solidFill>
                            <a:srgbClr val="000000"/>
                          </a:solidFill>
                          <a:effectLst/>
                          <a:latin typeface="微软雅黑" panose="020B0503020204020204" pitchFamily="34" charset="-122"/>
                          <a:ea typeface="微软雅黑" panose="020B0503020204020204" pitchFamily="34" charset="-122"/>
                        </a:rPr>
                        <a:t>M9</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2171862"/>
                  </a:ext>
                </a:extLst>
              </a:tr>
              <a:tr h="262334">
                <a:tc>
                  <a:txBody>
                    <a:bodyPr/>
                    <a:lstStyle/>
                    <a:p>
                      <a:pPr marL="0" algn="ctr" defTabSz="685800" rtl="0" eaLnBrk="1" fontAlgn="b" latinLnBrk="0" hangingPunct="1"/>
                      <a:r>
                        <a:rPr lang="en-US" altLang="zh-CN" sz="1000" u="none" strike="noStrike" kern="1200" dirty="0" smtClean="0">
                          <a:solidFill>
                            <a:schemeClr val="dk1"/>
                          </a:solidFill>
                          <a:effectLst/>
                          <a:latin typeface="+mn-lt"/>
                          <a:ea typeface="+mn-ea"/>
                          <a:cs typeface="+mn-cs"/>
                        </a:rPr>
                        <a:t>2</a:t>
                      </a:r>
                      <a:endParaRPr lang="en-US" alt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just">
                        <a:spcAft>
                          <a:spcPts val="0"/>
                        </a:spcAft>
                      </a:pPr>
                      <a:r>
                        <a:rPr lang="en-US" sz="1000" u="none" strike="noStrike" kern="1200" dirty="0" smtClean="0">
                          <a:solidFill>
                            <a:schemeClr val="dk1"/>
                          </a:solidFill>
                          <a:effectLst/>
                          <a:latin typeface="+mn-lt"/>
                          <a:ea typeface="+mn-ea"/>
                          <a:cs typeface="+mn-cs"/>
                        </a:rPr>
                        <a:t>1/2.7</a:t>
                      </a:r>
                      <a:r>
                        <a:rPr lang="en-US" sz="1000" u="none" strike="noStrike" kern="1200" dirty="0">
                          <a:solidFill>
                            <a:schemeClr val="dk1"/>
                          </a:solidFill>
                          <a:effectLst/>
                          <a:latin typeface="+mn-lt"/>
                          <a:ea typeface="+mn-ea"/>
                          <a:cs typeface="+mn-cs"/>
                        </a:rPr>
                        <a:t>"</a:t>
                      </a:r>
                      <a:endParaRPr lang="zh-CN" sz="1000" u="none" strike="noStrike" kern="1200" dirty="0">
                        <a:solidFill>
                          <a:schemeClr val="dk1"/>
                        </a:solidFill>
                        <a:effectLst/>
                        <a:latin typeface="+mn-lt"/>
                        <a:ea typeface="+mn-ea"/>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6G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2.3M</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1.8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24.1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70</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b="0" i="0" u="none" strike="noStrike" dirty="0" smtClean="0">
                          <a:solidFill>
                            <a:srgbClr val="000000"/>
                          </a:solidFill>
                          <a:effectLst/>
                          <a:latin typeface="微软雅黑" panose="020B0503020204020204" pitchFamily="34" charset="-122"/>
                          <a:ea typeface="微软雅黑" panose="020B0503020204020204" pitchFamily="34" charset="-122"/>
                        </a:rPr>
                        <a:t>22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b="0" i="0" u="none" strike="noStrike" dirty="0" smtClean="0">
                          <a:solidFill>
                            <a:srgbClr val="000000"/>
                          </a:solidFill>
                          <a:effectLst/>
                          <a:latin typeface="微软雅黑" panose="020B0503020204020204" pitchFamily="34" charset="-122"/>
                          <a:ea typeface="微软雅黑" panose="020B0503020204020204" pitchFamily="34" charset="-122"/>
                        </a:rPr>
                        <a:t>M12</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749171"/>
                  </a:ext>
                </a:extLst>
              </a:tr>
            </a:tbl>
          </a:graphicData>
        </a:graphic>
      </p:graphicFrame>
      <p:cxnSp>
        <p:nvCxnSpPr>
          <p:cNvPr id="22" name="直接连接符 21"/>
          <p:cNvCxnSpPr/>
          <p:nvPr/>
        </p:nvCxnSpPr>
        <p:spPr>
          <a:xfrm>
            <a:off x="277346" y="5209287"/>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任意多边形 22"/>
          <p:cNvSpPr/>
          <p:nvPr/>
        </p:nvSpPr>
        <p:spPr>
          <a:xfrm>
            <a:off x="1457323" y="5343755"/>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28" name="任意多边形 27"/>
          <p:cNvSpPr/>
          <p:nvPr/>
        </p:nvSpPr>
        <p:spPr>
          <a:xfrm flipV="1">
            <a:off x="277346" y="5343755"/>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798344" y="5414314"/>
            <a:ext cx="4840579" cy="954107"/>
          </a:xfrm>
          <a:prstGeom prst="rect">
            <a:avLst/>
          </a:prstGeom>
          <a:noFill/>
        </p:spPr>
        <p:txBody>
          <a:bodyPr wrap="square" rtlCol="0">
            <a:spAutoFit/>
          </a:bodyPr>
          <a:lstStyle/>
          <a:p>
            <a:pPr lvl="0"/>
            <a:r>
              <a:rPr lang="zh-CN" altLang="en-US" sz="1400" b="1" dirty="0">
                <a:solidFill>
                  <a:srgbClr val="5B9BD5">
                    <a:lumMod val="50000"/>
                  </a:srgbClr>
                </a:solidFill>
              </a:rPr>
              <a:t>玻璃镜头</a:t>
            </a:r>
          </a:p>
          <a:p>
            <a:pPr lvl="0"/>
            <a:r>
              <a:rPr lang="en-US" altLang="zh-CN" sz="1050" dirty="0" smtClean="0"/>
              <a:t>AAC</a:t>
            </a:r>
            <a:r>
              <a:rPr lang="zh-CN" altLang="en-US" sz="1050" dirty="0"/>
              <a:t>具备全球独有的晶圆级玻璃（</a:t>
            </a:r>
            <a:r>
              <a:rPr lang="en-US" altLang="zh-CN" sz="1050" dirty="0"/>
              <a:t>WLG</a:t>
            </a:r>
            <a:r>
              <a:rPr lang="zh-CN" altLang="en-US" sz="1050" dirty="0"/>
              <a:t>）制造技术，</a:t>
            </a:r>
            <a:r>
              <a:rPr lang="en-US" altLang="zh-CN" sz="1050" dirty="0"/>
              <a:t>WLG</a:t>
            </a:r>
            <a:r>
              <a:rPr lang="zh-CN" altLang="en-US" sz="1050" dirty="0"/>
              <a:t>镜片产品相对于传统塑胶镜片具有众多优势：更好的成像效果、更好的温度稳定性和更低的</a:t>
            </a:r>
            <a:r>
              <a:rPr lang="en-US" altLang="zh-CN" sz="1050" dirty="0"/>
              <a:t>TTL</a:t>
            </a:r>
            <a:r>
              <a:rPr lang="zh-CN" altLang="en-US" sz="1050" dirty="0"/>
              <a:t>等，能够大幅提升镜头整体的光学性能，替代传统塑胶镜头。可应用</a:t>
            </a:r>
            <a:r>
              <a:rPr lang="zh-CN" altLang="en-US" sz="1050" dirty="0" smtClean="0"/>
              <a:t>于安防摄像头，车载</a:t>
            </a:r>
            <a:r>
              <a:rPr lang="zh-CN" altLang="en-US" sz="1050" dirty="0"/>
              <a:t>摄像头</a:t>
            </a:r>
            <a:r>
              <a:rPr lang="zh-CN" altLang="en-US" sz="1050" dirty="0" smtClean="0"/>
              <a:t>等领域。</a:t>
            </a:r>
            <a:endParaRPr lang="zh-CN" altLang="en-US" sz="1050" dirty="0"/>
          </a:p>
        </p:txBody>
      </p:sp>
    </p:spTree>
    <p:extLst>
      <p:ext uri="{BB962C8B-B14F-4D97-AF65-F5344CB8AC3E}">
        <p14:creationId xmlns:p14="http://schemas.microsoft.com/office/powerpoint/2010/main" val="22566123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extLst>
              <p:ext uri="{D42A27DB-BD31-4B8C-83A1-F6EECF244321}">
                <p14:modId xmlns:p14="http://schemas.microsoft.com/office/powerpoint/2010/main" val="3447033141"/>
              </p:ext>
            </p:extLst>
          </p:nvPr>
        </p:nvGraphicFramePr>
        <p:xfrm>
          <a:off x="277346" y="1884023"/>
          <a:ext cx="6361575" cy="1713602"/>
        </p:xfrm>
        <a:graphic>
          <a:graphicData uri="http://schemas.openxmlformats.org/drawingml/2006/table">
            <a:tbl>
              <a:tblPr firstRow="1" bandRow="1">
                <a:tableStyleId>{073A0DAA-6AF3-43AB-8588-CEC1D06C72B9}</a:tableStyleId>
              </a:tblPr>
              <a:tblGrid>
                <a:gridCol w="676274">
                  <a:extLst>
                    <a:ext uri="{9D8B030D-6E8A-4147-A177-3AD203B41FA5}">
                      <a16:colId xmlns:a16="http://schemas.microsoft.com/office/drawing/2014/main" val="78568990"/>
                    </a:ext>
                  </a:extLst>
                </a:gridCol>
                <a:gridCol w="1047750">
                  <a:extLst>
                    <a:ext uri="{9D8B030D-6E8A-4147-A177-3AD203B41FA5}">
                      <a16:colId xmlns:a16="http://schemas.microsoft.com/office/drawing/2014/main" val="679475421"/>
                    </a:ext>
                  </a:extLst>
                </a:gridCol>
                <a:gridCol w="1362075">
                  <a:extLst>
                    <a:ext uri="{9D8B030D-6E8A-4147-A177-3AD203B41FA5}">
                      <a16:colId xmlns:a16="http://schemas.microsoft.com/office/drawing/2014/main" val="1529456157"/>
                    </a:ext>
                  </a:extLst>
                </a:gridCol>
                <a:gridCol w="1360177">
                  <a:extLst>
                    <a:ext uri="{9D8B030D-6E8A-4147-A177-3AD203B41FA5}">
                      <a16:colId xmlns:a16="http://schemas.microsoft.com/office/drawing/2014/main" val="1433696459"/>
                    </a:ext>
                  </a:extLst>
                </a:gridCol>
                <a:gridCol w="991448">
                  <a:extLst>
                    <a:ext uri="{9D8B030D-6E8A-4147-A177-3AD203B41FA5}">
                      <a16:colId xmlns:a16="http://schemas.microsoft.com/office/drawing/2014/main" val="1359720914"/>
                    </a:ext>
                  </a:extLst>
                </a:gridCol>
                <a:gridCol w="923851">
                  <a:extLst>
                    <a:ext uri="{9D8B030D-6E8A-4147-A177-3AD203B41FA5}">
                      <a16:colId xmlns:a16="http://schemas.microsoft.com/office/drawing/2014/main" val="3132023214"/>
                    </a:ext>
                  </a:extLst>
                </a:gridCol>
              </a:tblGrid>
              <a:tr h="404225">
                <a:tc>
                  <a:txBody>
                    <a:bodyPr/>
                    <a:lstStyle/>
                    <a:p>
                      <a:pPr algn="ctr" fontAlgn="b"/>
                      <a:r>
                        <a:rPr lang="zh-CN" altLang="en-US" sz="1050" u="none" strike="noStrike" dirty="0" smtClean="0">
                          <a:effectLst/>
                        </a:rPr>
                        <a:t>产品编号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尺寸</a:t>
                      </a:r>
                      <a:r>
                        <a:rPr lang="en-US" altLang="zh-CN" sz="1050" u="none" strike="noStrike" dirty="0" smtClean="0">
                          <a:effectLst/>
                        </a:rPr>
                        <a:t>(</a:t>
                      </a:r>
                      <a:r>
                        <a:rPr lang="en-US" sz="1050" u="none" strike="noStrike" dirty="0" smtClean="0">
                          <a:effectLst/>
                        </a:rPr>
                        <a:t>mm</a:t>
                      </a:r>
                      <a:r>
                        <a:rPr lang="en-US" sz="1050" u="none" strike="noStrike" dirty="0">
                          <a:effectLst/>
                        </a:rPr>
                        <a:t>)    </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镜头重量</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额定行程</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最大允许电流</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电阻</a:t>
                      </a:r>
                      <a:r>
                        <a:rPr lang="en-US" altLang="zh-CN" sz="1050" u="none" strike="noStrike" dirty="0" smtClean="0">
                          <a:effectLst/>
                        </a:rPr>
                        <a:t>(</a:t>
                      </a:r>
                      <a:r>
                        <a:rPr lang="el-GR" altLang="zh-CN" sz="1050" u="none" strike="noStrike" dirty="0" smtClean="0">
                          <a:effectLst/>
                        </a:rPr>
                        <a:t>Ω</a:t>
                      </a:r>
                      <a:r>
                        <a:rPr lang="en-US" altLang="zh-CN" sz="1050" u="none" strike="noStrike" dirty="0" smtClean="0">
                          <a:effectLst/>
                        </a:rPr>
                        <a:t>)</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42052">
                <a:tc>
                  <a:txBody>
                    <a:bodyPr/>
                    <a:lstStyle/>
                    <a:p>
                      <a:pPr algn="ctr" fontAlgn="b"/>
                      <a:r>
                        <a:rPr lang="en-US" sz="1000" b="0" i="0" u="none" strike="noStrike" dirty="0" smtClean="0">
                          <a:solidFill>
                            <a:schemeClr val="dk1"/>
                          </a:solidFill>
                          <a:effectLst/>
                          <a:latin typeface="+mn-lt"/>
                          <a:ea typeface="+mn-ea"/>
                        </a:rPr>
                        <a:t>M1P</a:t>
                      </a:r>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10.8x10.8x2.6</a:t>
                      </a:r>
                      <a:endParaRPr lang="en-US" altLang="zh-CN"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0.23g (Max)(M8.5 P0.2)</a:t>
                      </a:r>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-110um~220um</a:t>
                      </a:r>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±100 mA</a:t>
                      </a:r>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l-GR" sz="1000" u="none" strike="noStrike" dirty="0">
                          <a:effectLst/>
                        </a:rPr>
                        <a:t>22 ± 3 </a:t>
                      </a:r>
                      <a:endParaRPr lang="el-GR"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2171862"/>
                  </a:ext>
                </a:extLst>
              </a:tr>
              <a:tr h="355775">
                <a:tc>
                  <a:txBody>
                    <a:bodyPr/>
                    <a:lstStyle/>
                    <a:p>
                      <a:pPr algn="ctr" fontAlgn="b"/>
                      <a:r>
                        <a:rPr lang="en-US" sz="1000" b="0" i="0" u="none" strike="noStrike" dirty="0" smtClean="0">
                          <a:solidFill>
                            <a:schemeClr val="dk1"/>
                          </a:solidFill>
                          <a:effectLst/>
                          <a:latin typeface="+mn-lt"/>
                          <a:ea typeface="+mn-ea"/>
                        </a:rPr>
                        <a:t>8M3X</a:t>
                      </a:r>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10.2x10.2x3.1</a:t>
                      </a:r>
                      <a:endParaRPr lang="en-US" altLang="zh-CN"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0.13g (Max)</a:t>
                      </a:r>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AF：-</a:t>
                      </a:r>
                      <a:r>
                        <a:rPr lang="en-US" sz="1000" u="none" strike="noStrike" dirty="0" smtClean="0">
                          <a:effectLst/>
                        </a:rPr>
                        <a:t>50um~200um</a:t>
                      </a:r>
                    </a:p>
                    <a:p>
                      <a:pPr algn="l" fontAlgn="b"/>
                      <a:r>
                        <a:rPr lang="en-US" sz="1000" u="none" strike="noStrike" dirty="0" smtClean="0">
                          <a:effectLst/>
                        </a:rPr>
                        <a:t>OIS</a:t>
                      </a:r>
                      <a:r>
                        <a:rPr lang="en-US" sz="1000" u="none" strike="noStrike" dirty="0">
                          <a:effectLst/>
                        </a:rPr>
                        <a:t>：-110um~110um</a:t>
                      </a:r>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da-DK" sz="1000" u="none" strike="noStrike" dirty="0">
                          <a:effectLst/>
                        </a:rPr>
                        <a:t>AF:±90 </a:t>
                      </a:r>
                      <a:r>
                        <a:rPr lang="da-DK" sz="1000" u="none" strike="noStrike" dirty="0" smtClean="0">
                          <a:effectLst/>
                        </a:rPr>
                        <a:t>mA</a:t>
                      </a:r>
                    </a:p>
                    <a:p>
                      <a:pPr algn="l" fontAlgn="b"/>
                      <a:r>
                        <a:rPr lang="da-DK" sz="1000" u="none" strike="noStrike" dirty="0" smtClean="0">
                          <a:effectLst/>
                        </a:rPr>
                        <a:t>OIS</a:t>
                      </a:r>
                      <a:r>
                        <a:rPr lang="da-DK" sz="1000" u="none" strike="noStrike" dirty="0">
                          <a:effectLst/>
                        </a:rPr>
                        <a:t>: ±160 mA</a:t>
                      </a:r>
                      <a:endParaRPr lang="da-DK"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l-GR" sz="1000" u="none" strike="noStrike" dirty="0">
                          <a:effectLst/>
                        </a:rPr>
                        <a:t>18 ± 3 </a:t>
                      </a:r>
                      <a:endParaRPr lang="el-GR"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749171"/>
                  </a:ext>
                </a:extLst>
              </a:tr>
              <a:tr h="355775">
                <a:tc>
                  <a:txBody>
                    <a:bodyPr/>
                    <a:lstStyle/>
                    <a:p>
                      <a:pPr algn="ctr" fontAlgn="b"/>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altLang="zh-CN"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da-DK"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l-GR"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40354165"/>
                  </a:ext>
                </a:extLst>
              </a:tr>
              <a:tr h="355775">
                <a:tc>
                  <a:txBody>
                    <a:bodyPr/>
                    <a:lstStyle/>
                    <a:p>
                      <a:pPr algn="ctr" fontAlgn="b"/>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altLang="zh-CN"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da-DK"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endParaRPr lang="el-GR" sz="1000" b="0" i="0" u="none" strike="noStrike" dirty="0">
                        <a:solidFill>
                          <a:srgbClr val="000000"/>
                        </a:solidFill>
                        <a:effectLst/>
                        <a:latin typeface="+mn-lt"/>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97895583"/>
                  </a:ext>
                </a:extLst>
              </a:tr>
            </a:tbl>
          </a:graphicData>
        </a:graphic>
      </p:graphicFrame>
      <p:cxnSp>
        <p:nvCxnSpPr>
          <p:cNvPr id="8" name="直接连接符 7"/>
          <p:cNvCxnSpPr/>
          <p:nvPr/>
        </p:nvCxnSpPr>
        <p:spPr>
          <a:xfrm>
            <a:off x="277346" y="36083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1457323" y="495300"/>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0" name="任意多边形 9"/>
          <p:cNvSpPr/>
          <p:nvPr/>
        </p:nvSpPr>
        <p:spPr>
          <a:xfrm flipV="1">
            <a:off x="277346" y="495300"/>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1798344" y="565859"/>
            <a:ext cx="4840579" cy="792525"/>
          </a:xfrm>
          <a:prstGeom prst="rect">
            <a:avLst/>
          </a:prstGeom>
          <a:noFill/>
        </p:spPr>
        <p:txBody>
          <a:bodyPr wrap="square" rtlCol="0">
            <a:spAutoFit/>
          </a:bodyPr>
          <a:lstStyle/>
          <a:p>
            <a:pPr lvl="0"/>
            <a:r>
              <a:rPr lang="zh-CN" altLang="en-US" sz="1400" b="1" dirty="0">
                <a:solidFill>
                  <a:srgbClr val="5B9BD5">
                    <a:lumMod val="50000"/>
                  </a:srgbClr>
                </a:solidFill>
              </a:rPr>
              <a:t>音圈马达</a:t>
            </a:r>
          </a:p>
          <a:p>
            <a:pPr lvl="0"/>
            <a:r>
              <a:rPr lang="en-US" altLang="zh-CN" sz="1050" dirty="0" smtClean="0"/>
              <a:t>AAC</a:t>
            </a:r>
            <a:r>
              <a:rPr lang="zh-CN" altLang="en-US" sz="1050" dirty="0"/>
              <a:t>基于自身电磁传动和光学方面的技术积累和优势，开发出多种音圈马达产品，包括弹片式</a:t>
            </a:r>
            <a:r>
              <a:rPr lang="en-US" altLang="zh-CN" sz="1050" dirty="0"/>
              <a:t>/</a:t>
            </a:r>
            <a:r>
              <a:rPr lang="zh-CN" altLang="en-US" sz="1050" dirty="0"/>
              <a:t>滚珠式、开环</a:t>
            </a:r>
            <a:r>
              <a:rPr lang="en-US" altLang="zh-CN" sz="1050" dirty="0"/>
              <a:t>/</a:t>
            </a:r>
            <a:r>
              <a:rPr lang="zh-CN" altLang="en-US" sz="1050" dirty="0"/>
              <a:t>闭环、</a:t>
            </a:r>
            <a:r>
              <a:rPr lang="en-US" altLang="zh-CN" sz="1050" dirty="0"/>
              <a:t>AF/AF+OIS</a:t>
            </a:r>
            <a:r>
              <a:rPr lang="zh-CN" altLang="en-US" sz="1050" dirty="0"/>
              <a:t>等，可广泛应用于智能手机、平板电脑等消费电子类产品中。</a:t>
            </a:r>
          </a:p>
        </p:txBody>
      </p:sp>
      <p:sp>
        <p:nvSpPr>
          <p:cNvPr id="13" name="矩形 12"/>
          <p:cNvSpPr/>
          <p:nvPr/>
        </p:nvSpPr>
        <p:spPr>
          <a:xfrm>
            <a:off x="277346" y="4351246"/>
            <a:ext cx="6311902" cy="12211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en-US" altLang="zh-CN" b="1" dirty="0">
                <a:solidFill>
                  <a:schemeClr val="tx1"/>
                </a:solidFill>
              </a:rPr>
              <a:t>SMA</a:t>
            </a:r>
            <a:r>
              <a:rPr lang="zh-CN" altLang="en-US" b="1" dirty="0">
                <a:solidFill>
                  <a:schemeClr val="tx1"/>
                </a:solidFill>
              </a:rPr>
              <a:t>驱动器</a:t>
            </a:r>
          </a:p>
          <a:p>
            <a:pPr marL="180000"/>
            <a:r>
              <a:rPr lang="en-US" altLang="zh-CN" sz="1050" dirty="0" smtClean="0">
                <a:solidFill>
                  <a:schemeClr val="tx1"/>
                </a:solidFill>
              </a:rPr>
              <a:t>SMA</a:t>
            </a:r>
            <a:r>
              <a:rPr lang="zh-CN" altLang="en-US" sz="1050" dirty="0" smtClean="0">
                <a:solidFill>
                  <a:schemeClr val="tx1"/>
                </a:solidFill>
              </a:rPr>
              <a:t>驱动器相对于传统音圈马达有更强的推力和更快的反应速度，实现更好的</a:t>
            </a:r>
            <a:r>
              <a:rPr lang="en-US" altLang="zh-CN" sz="1050" dirty="0" smtClean="0">
                <a:solidFill>
                  <a:schemeClr val="tx1"/>
                </a:solidFill>
              </a:rPr>
              <a:t>AF+OIS</a:t>
            </a:r>
            <a:r>
              <a:rPr lang="zh-CN" altLang="en-US" sz="1050" dirty="0" smtClean="0">
                <a:solidFill>
                  <a:schemeClr val="tx1"/>
                </a:solidFill>
              </a:rPr>
              <a:t>性能，同时减小器件体积，尤其</a:t>
            </a:r>
            <a:r>
              <a:rPr lang="zh-CN" altLang="en-US" sz="1050" dirty="0">
                <a:solidFill>
                  <a:schemeClr val="tx1"/>
                </a:solidFill>
              </a:rPr>
              <a:t>适合</a:t>
            </a:r>
            <a:r>
              <a:rPr lang="zh-CN" altLang="en-US" sz="1050" dirty="0" smtClean="0">
                <a:solidFill>
                  <a:schemeClr val="tx1"/>
                </a:solidFill>
              </a:rPr>
              <a:t>匹配大重量</a:t>
            </a:r>
            <a:r>
              <a:rPr lang="en-US" altLang="zh-CN" sz="1050" dirty="0" smtClean="0">
                <a:solidFill>
                  <a:schemeClr val="tx1"/>
                </a:solidFill>
              </a:rPr>
              <a:t>/</a:t>
            </a:r>
            <a:r>
              <a:rPr lang="zh-CN" altLang="en-US" sz="1050" dirty="0" smtClean="0">
                <a:solidFill>
                  <a:schemeClr val="tx1"/>
                </a:solidFill>
              </a:rPr>
              <a:t>大体积镜头使用，能够大幅提升消费者的用户体验。</a:t>
            </a:r>
            <a:r>
              <a:rPr lang="en-US" altLang="zh-CN" sz="1050" dirty="0" smtClean="0">
                <a:solidFill>
                  <a:schemeClr val="tx1"/>
                </a:solidFill>
              </a:rPr>
              <a:t>AAC</a:t>
            </a:r>
            <a:r>
              <a:rPr lang="zh-CN" altLang="en-US" sz="1050" dirty="0" smtClean="0">
                <a:solidFill>
                  <a:schemeClr val="tx1"/>
                </a:solidFill>
              </a:rPr>
              <a:t>与方案设计厂商及原材料厂商达成深度战略合作，计划推出性能优异的</a:t>
            </a:r>
            <a:r>
              <a:rPr lang="en-US" altLang="zh-CN" sz="1050" dirty="0" smtClean="0">
                <a:solidFill>
                  <a:schemeClr val="tx1"/>
                </a:solidFill>
              </a:rPr>
              <a:t>SMA</a:t>
            </a:r>
            <a:r>
              <a:rPr lang="zh-CN" altLang="en-US" sz="1050" dirty="0" smtClean="0">
                <a:solidFill>
                  <a:schemeClr val="tx1"/>
                </a:solidFill>
              </a:rPr>
              <a:t>驱动器产品，可应用于智能手机等终端产品中。</a:t>
            </a:r>
            <a:endParaRPr lang="zh-CN" altLang="en-US" sz="1050" dirty="0">
              <a:solidFill>
                <a:schemeClr val="tx1"/>
              </a:solidFill>
            </a:endParaRPr>
          </a:p>
        </p:txBody>
      </p:sp>
      <p:pic>
        <p:nvPicPr>
          <p:cNvPr id="14"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951" y="6174628"/>
            <a:ext cx="1717360" cy="1655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a:xfrm>
            <a:off x="1069702" y="8075226"/>
            <a:ext cx="1323934" cy="261610"/>
          </a:xfrm>
          <a:prstGeom prst="rect">
            <a:avLst/>
          </a:prstGeom>
        </p:spPr>
        <p:txBody>
          <a:bodyPr wrap="square">
            <a:spAutoFit/>
          </a:bodyPr>
          <a:lstStyle/>
          <a:p>
            <a:pPr defTabSz="914400"/>
            <a:r>
              <a:rPr lang="en-US" altLang="zh-CN" sz="1100" dirty="0" smtClean="0">
                <a:latin typeface="+mn-ea"/>
              </a:rPr>
              <a:t>SMA</a:t>
            </a:r>
            <a:r>
              <a:rPr lang="zh-CN" altLang="en-US" sz="1100" dirty="0" smtClean="0">
                <a:latin typeface="+mn-ea"/>
              </a:rPr>
              <a:t>驱动器</a:t>
            </a:r>
            <a:r>
              <a:rPr lang="en-US" altLang="zh-CN" sz="1100" dirty="0" smtClean="0">
                <a:latin typeface="+mn-ea"/>
              </a:rPr>
              <a:t>3D</a:t>
            </a:r>
            <a:r>
              <a:rPr lang="zh-CN" altLang="en-US" sz="1100" dirty="0" smtClean="0">
                <a:latin typeface="+mn-ea"/>
              </a:rPr>
              <a:t>图</a:t>
            </a:r>
            <a:endParaRPr lang="zh-CN" altLang="en-US" sz="1100" dirty="0">
              <a:latin typeface="+mn-ea"/>
            </a:endParaRPr>
          </a:p>
        </p:txBody>
      </p:sp>
      <p:sp>
        <p:nvSpPr>
          <p:cNvPr id="16" name="矩形 15"/>
          <p:cNvSpPr/>
          <p:nvPr/>
        </p:nvSpPr>
        <p:spPr>
          <a:xfrm>
            <a:off x="4048123" y="8075226"/>
            <a:ext cx="1323934" cy="261610"/>
          </a:xfrm>
          <a:prstGeom prst="rect">
            <a:avLst/>
          </a:prstGeom>
        </p:spPr>
        <p:txBody>
          <a:bodyPr wrap="square">
            <a:spAutoFit/>
          </a:bodyPr>
          <a:lstStyle/>
          <a:p>
            <a:pPr defTabSz="914400"/>
            <a:r>
              <a:rPr lang="en-US" altLang="zh-CN" sz="1100" dirty="0" smtClean="0">
                <a:latin typeface="+mn-ea"/>
              </a:rPr>
              <a:t>SMA</a:t>
            </a:r>
            <a:r>
              <a:rPr lang="zh-CN" altLang="en-US" sz="1100" dirty="0" smtClean="0">
                <a:latin typeface="+mn-ea"/>
              </a:rPr>
              <a:t>驱动器</a:t>
            </a:r>
            <a:r>
              <a:rPr lang="zh-CN" altLang="en-US" sz="1100" dirty="0">
                <a:latin typeface="+mn-ea"/>
              </a:rPr>
              <a:t>实物</a:t>
            </a:r>
            <a:r>
              <a:rPr lang="zh-CN" altLang="en-US" sz="1100" dirty="0" smtClean="0">
                <a:latin typeface="+mn-ea"/>
              </a:rPr>
              <a:t>图</a:t>
            </a:r>
            <a:endParaRPr lang="zh-CN" altLang="en-US" sz="1100" dirty="0">
              <a:latin typeface="+mn-ea"/>
            </a:endParaRPr>
          </a:p>
        </p:txBody>
      </p:sp>
    </p:spTree>
    <p:extLst>
      <p:ext uri="{BB962C8B-B14F-4D97-AF65-F5344CB8AC3E}">
        <p14:creationId xmlns:p14="http://schemas.microsoft.com/office/powerpoint/2010/main" val="992656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2245206855"/>
              </p:ext>
            </p:extLst>
          </p:nvPr>
        </p:nvGraphicFramePr>
        <p:xfrm>
          <a:off x="276782" y="1767352"/>
          <a:ext cx="6361581" cy="1662575"/>
        </p:xfrm>
        <a:graphic>
          <a:graphicData uri="http://schemas.openxmlformats.org/drawingml/2006/table">
            <a:tbl>
              <a:tblPr firstRow="1" bandRow="1">
                <a:tableStyleId>{073A0DAA-6AF3-43AB-8588-CEC1D06C72B9}</a:tableStyleId>
              </a:tblPr>
              <a:tblGrid>
                <a:gridCol w="573560">
                  <a:extLst>
                    <a:ext uri="{9D8B030D-6E8A-4147-A177-3AD203B41FA5}">
                      <a16:colId xmlns:a16="http://schemas.microsoft.com/office/drawing/2014/main" val="78568990"/>
                    </a:ext>
                  </a:extLst>
                </a:gridCol>
                <a:gridCol w="768344">
                  <a:extLst>
                    <a:ext uri="{9D8B030D-6E8A-4147-A177-3AD203B41FA5}">
                      <a16:colId xmlns:a16="http://schemas.microsoft.com/office/drawing/2014/main" val="679475421"/>
                    </a:ext>
                  </a:extLst>
                </a:gridCol>
                <a:gridCol w="895350">
                  <a:extLst>
                    <a:ext uri="{9D8B030D-6E8A-4147-A177-3AD203B41FA5}">
                      <a16:colId xmlns:a16="http://schemas.microsoft.com/office/drawing/2014/main" val="1471048757"/>
                    </a:ext>
                  </a:extLst>
                </a:gridCol>
                <a:gridCol w="819150">
                  <a:extLst>
                    <a:ext uri="{9D8B030D-6E8A-4147-A177-3AD203B41FA5}">
                      <a16:colId xmlns:a16="http://schemas.microsoft.com/office/drawing/2014/main" val="1628377675"/>
                    </a:ext>
                  </a:extLst>
                </a:gridCol>
                <a:gridCol w="581025">
                  <a:extLst>
                    <a:ext uri="{9D8B030D-6E8A-4147-A177-3AD203B41FA5}">
                      <a16:colId xmlns:a16="http://schemas.microsoft.com/office/drawing/2014/main" val="762966321"/>
                    </a:ext>
                  </a:extLst>
                </a:gridCol>
                <a:gridCol w="809625">
                  <a:extLst>
                    <a:ext uri="{9D8B030D-6E8A-4147-A177-3AD203B41FA5}">
                      <a16:colId xmlns:a16="http://schemas.microsoft.com/office/drawing/2014/main" val="32725337"/>
                    </a:ext>
                  </a:extLst>
                </a:gridCol>
                <a:gridCol w="733425">
                  <a:extLst>
                    <a:ext uri="{9D8B030D-6E8A-4147-A177-3AD203B41FA5}">
                      <a16:colId xmlns:a16="http://schemas.microsoft.com/office/drawing/2014/main" val="1529456157"/>
                    </a:ext>
                  </a:extLst>
                </a:gridCol>
                <a:gridCol w="809625">
                  <a:extLst>
                    <a:ext uri="{9D8B030D-6E8A-4147-A177-3AD203B41FA5}">
                      <a16:colId xmlns:a16="http://schemas.microsoft.com/office/drawing/2014/main" val="1433696459"/>
                    </a:ext>
                  </a:extLst>
                </a:gridCol>
                <a:gridCol w="371477">
                  <a:extLst>
                    <a:ext uri="{9D8B030D-6E8A-4147-A177-3AD203B41FA5}">
                      <a16:colId xmlns:a16="http://schemas.microsoft.com/office/drawing/2014/main" val="3132023214"/>
                    </a:ext>
                  </a:extLst>
                </a:gridCol>
              </a:tblGrid>
              <a:tr h="332515">
                <a:tc>
                  <a:txBody>
                    <a:bodyPr/>
                    <a:lstStyle/>
                    <a:p>
                      <a:pPr algn="ctr" fontAlgn="b"/>
                      <a:r>
                        <a:rPr lang="zh-CN" altLang="en-US" sz="1050" u="none" strike="noStrike" dirty="0" smtClean="0">
                          <a:effectLst/>
                        </a:rPr>
                        <a:t>产品编号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项目名</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外形</a:t>
                      </a:r>
                      <a:r>
                        <a:rPr lang="en-US" altLang="zh-CN" sz="1050" u="none" strike="noStrike" dirty="0" smtClean="0">
                          <a:effectLst/>
                        </a:rPr>
                        <a:t>(mm)</a:t>
                      </a:r>
                      <a:endParaRPr lang="en-US" altLang="zh-CN"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运动部分重量</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额定行程</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a:effectLst/>
                        </a:rPr>
                        <a:t>OIS: ±160 mA</a:t>
                      </a:r>
                      <a:endParaRPr 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a:effectLst/>
                        </a:rPr>
                        <a:t>AF</a:t>
                      </a:r>
                      <a:r>
                        <a:rPr lang="zh-CN" altLang="en-US" sz="1050" u="none" strike="noStrike" dirty="0">
                          <a:effectLst/>
                        </a:rPr>
                        <a:t>机械行程</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a:effectLst/>
                        </a:rPr>
                        <a:t>OIS</a:t>
                      </a:r>
                      <a:r>
                        <a:rPr lang="zh-CN" altLang="en-US" sz="1050" u="none" strike="noStrike" dirty="0">
                          <a:effectLst/>
                        </a:rPr>
                        <a:t>机械行程</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en-US" sz="1050" u="none" strike="noStrike" dirty="0">
                          <a:effectLst/>
                        </a:rPr>
                        <a:t>TTL</a:t>
                      </a:r>
                      <a:endParaRPr 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332515">
                <a:tc rowSpan="2">
                  <a:txBody>
                    <a:bodyPr/>
                    <a:lstStyle/>
                    <a:p>
                      <a:pPr algn="ctr" fontAlgn="ctr"/>
                      <a:r>
                        <a:rPr lang="en-US" sz="1000" u="none" strike="noStrike" dirty="0" smtClean="0">
                          <a:effectLst/>
                        </a:rPr>
                        <a:t>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FZL1</a:t>
                      </a:r>
                      <a:r>
                        <a:rPr lang="zh-CN" altLang="en-US" sz="1000" u="none" strike="noStrike" dirty="0">
                          <a:effectLst/>
                        </a:rPr>
                        <a:t>棱镜模组</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6.79x12.5x5.7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0.655g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+3.5°/-4.5°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17.2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2171862"/>
                  </a:ext>
                </a:extLst>
              </a:tr>
              <a:tr h="332515">
                <a:tc vMerge="1">
                  <a:txBody>
                    <a:bodyPr/>
                    <a:lstStyle/>
                    <a:p>
                      <a:endParaRPr lang="zh-CN" altLang="en-US"/>
                    </a:p>
                  </a:txBody>
                  <a:tcPr/>
                </a:tc>
                <a:tc>
                  <a:txBody>
                    <a:bodyPr/>
                    <a:lstStyle/>
                    <a:p>
                      <a:pPr algn="l" fontAlgn="b"/>
                      <a:r>
                        <a:rPr lang="en-US" sz="1000" u="none" strike="noStrike" dirty="0">
                          <a:effectLst/>
                        </a:rPr>
                        <a:t>FZL1</a:t>
                      </a:r>
                      <a:r>
                        <a:rPr lang="zh-CN" altLang="en-US" sz="1000" u="none" strike="noStrike" dirty="0">
                          <a:effectLst/>
                        </a:rPr>
                        <a:t>镜头模组</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16.43x12.5x5.7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1.26g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±0.17</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±0.32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±0.27</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±0.42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96542952"/>
                  </a:ext>
                </a:extLst>
              </a:tr>
              <a:tr h="332515">
                <a:tc rowSpan="2">
                  <a:txBody>
                    <a:bodyPr/>
                    <a:lstStyle/>
                    <a:p>
                      <a:pPr algn="ctr" fontAlgn="ctr"/>
                      <a:r>
                        <a:rPr lang="en-US" sz="1000" u="none" strike="noStrike" dirty="0" smtClean="0">
                          <a:effectLst/>
                        </a:rPr>
                        <a:t>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FZL2</a:t>
                      </a:r>
                      <a:r>
                        <a:rPr lang="zh-CN" altLang="en-US" sz="1000" u="none" strike="noStrike">
                          <a:effectLst/>
                        </a:rPr>
                        <a:t>棱镜模组</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6.69x10.95x5.2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0.33g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±1°</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+3.5°/-5°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10.28</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34355045"/>
                  </a:ext>
                </a:extLst>
              </a:tr>
              <a:tr h="332515">
                <a:tc vMerge="1">
                  <a:txBody>
                    <a:bodyPr/>
                    <a:lstStyle/>
                    <a:p>
                      <a:endParaRPr lang="zh-CN" altLang="en-US"/>
                    </a:p>
                  </a:txBody>
                  <a:tcPr/>
                </a:tc>
                <a:tc>
                  <a:txBody>
                    <a:bodyPr/>
                    <a:lstStyle/>
                    <a:p>
                      <a:pPr algn="l" fontAlgn="b"/>
                      <a:r>
                        <a:rPr lang="en-US" sz="1000" u="none" strike="noStrike">
                          <a:effectLst/>
                        </a:rPr>
                        <a:t>FZL2</a:t>
                      </a:r>
                      <a:r>
                        <a:rPr lang="zh-CN" altLang="en-US" sz="1000" u="none" strike="noStrike">
                          <a:effectLst/>
                        </a:rPr>
                        <a:t>镜头模组</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smtClean="0">
                          <a:effectLst/>
                        </a:rPr>
                        <a:t>9.98x10.95x5.2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0.66g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±0.12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±0.22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±0.22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±0.32</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　</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9749171"/>
                  </a:ext>
                </a:extLst>
              </a:tr>
            </a:tbl>
          </a:graphicData>
        </a:graphic>
      </p:graphicFrame>
      <p:cxnSp>
        <p:nvCxnSpPr>
          <p:cNvPr id="32" name="直接连接符 31"/>
          <p:cNvCxnSpPr/>
          <p:nvPr/>
        </p:nvCxnSpPr>
        <p:spPr>
          <a:xfrm>
            <a:off x="276786" y="277528"/>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任意多边形 32"/>
          <p:cNvSpPr/>
          <p:nvPr/>
        </p:nvSpPr>
        <p:spPr>
          <a:xfrm>
            <a:off x="1456763" y="411996"/>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34" name="任意多边形 33"/>
          <p:cNvSpPr/>
          <p:nvPr/>
        </p:nvSpPr>
        <p:spPr>
          <a:xfrm flipV="1">
            <a:off x="276786" y="411996"/>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1797784" y="482555"/>
            <a:ext cx="4840579" cy="469359"/>
          </a:xfrm>
          <a:prstGeom prst="rect">
            <a:avLst/>
          </a:prstGeom>
          <a:noFill/>
        </p:spPr>
        <p:txBody>
          <a:bodyPr wrap="square" rtlCol="0">
            <a:spAutoFit/>
          </a:bodyPr>
          <a:lstStyle/>
          <a:p>
            <a:pPr lvl="0"/>
            <a:r>
              <a:rPr lang="zh-CN" altLang="en-US" sz="1400" b="1" dirty="0">
                <a:solidFill>
                  <a:srgbClr val="5B9BD5">
                    <a:lumMod val="50000"/>
                  </a:srgbClr>
                </a:solidFill>
              </a:rPr>
              <a:t>潜望式镜头驱动器</a:t>
            </a:r>
          </a:p>
          <a:p>
            <a:pPr lvl="0"/>
            <a:r>
              <a:rPr lang="zh-CN" altLang="en-US" sz="1050" dirty="0" smtClean="0"/>
              <a:t>适用于潜望式镜头模组，用于智能手机高倍光学变焦解决方案。</a:t>
            </a:r>
            <a:endParaRPr lang="zh-CN" altLang="en-US" sz="1050" dirty="0"/>
          </a:p>
        </p:txBody>
      </p:sp>
    </p:spTree>
    <p:extLst>
      <p:ext uri="{BB962C8B-B14F-4D97-AF65-F5344CB8AC3E}">
        <p14:creationId xmlns:p14="http://schemas.microsoft.com/office/powerpoint/2010/main" val="6718276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441" t="7541" r="49999" b="1735"/>
          <a:stretch/>
        </p:blipFill>
        <p:spPr>
          <a:xfrm>
            <a:off x="0" y="769590"/>
            <a:ext cx="6858000" cy="9136410"/>
          </a:xfrm>
          <a:prstGeom prst="rect">
            <a:avLst/>
          </a:prstGeom>
        </p:spPr>
      </p:pic>
    </p:spTree>
    <p:extLst>
      <p:ext uri="{BB962C8B-B14F-4D97-AF65-F5344CB8AC3E}">
        <p14:creationId xmlns:p14="http://schemas.microsoft.com/office/powerpoint/2010/main" val="39959120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31997" y="480107"/>
            <a:ext cx="6311902" cy="145106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zh-CN" altLang="en-US" sz="1400" b="1" dirty="0" smtClean="0">
                <a:solidFill>
                  <a:schemeClr val="tx1"/>
                </a:solidFill>
              </a:rPr>
              <a:t>光学</a:t>
            </a:r>
            <a:r>
              <a:rPr lang="zh-CN" altLang="en-US" sz="1400" b="1" dirty="0">
                <a:solidFill>
                  <a:schemeClr val="tx1"/>
                </a:solidFill>
              </a:rPr>
              <a:t>模组</a:t>
            </a:r>
          </a:p>
          <a:p>
            <a:pPr marL="180000"/>
            <a:r>
              <a:rPr lang="en-US" altLang="zh-CN" sz="1050" dirty="0">
                <a:solidFill>
                  <a:schemeClr val="tx1"/>
                </a:solidFill>
              </a:rPr>
              <a:t>AAC</a:t>
            </a:r>
            <a:r>
              <a:rPr lang="zh-CN" altLang="en-US" sz="1050" dirty="0">
                <a:solidFill>
                  <a:schemeClr val="tx1"/>
                </a:solidFill>
              </a:rPr>
              <a:t>光学模组团队由深圳、台湾、芬兰以及南宁团队组成</a:t>
            </a:r>
            <a:r>
              <a:rPr lang="zh-CN" altLang="en-US" sz="1050" dirty="0" smtClean="0">
                <a:solidFill>
                  <a:schemeClr val="tx1"/>
                </a:solidFill>
              </a:rPr>
              <a:t>。</a:t>
            </a:r>
            <a:r>
              <a:rPr lang="zh-CN" altLang="en-US" sz="1050" dirty="0">
                <a:solidFill>
                  <a:schemeClr val="tx1"/>
                </a:solidFill>
              </a:rPr>
              <a:t>芬兰团队主要专注于前沿技术开发、软件测试算法开发及</a:t>
            </a:r>
            <a:r>
              <a:rPr lang="en-US" altLang="zh-CN" sz="1050" dirty="0">
                <a:solidFill>
                  <a:schemeClr val="tx1"/>
                </a:solidFill>
              </a:rPr>
              <a:t>ISP</a:t>
            </a:r>
            <a:r>
              <a:rPr lang="zh-CN" altLang="en-US" sz="1050" dirty="0">
                <a:solidFill>
                  <a:schemeClr val="tx1"/>
                </a:solidFill>
              </a:rPr>
              <a:t>调校；</a:t>
            </a:r>
            <a:r>
              <a:rPr lang="zh-CN" altLang="en-US" sz="1050" dirty="0" smtClean="0">
                <a:solidFill>
                  <a:schemeClr val="tx1"/>
                </a:solidFill>
              </a:rPr>
              <a:t>光学</a:t>
            </a:r>
            <a:r>
              <a:rPr lang="zh-CN" altLang="en-US" sz="1050" dirty="0">
                <a:solidFill>
                  <a:schemeClr val="tx1"/>
                </a:solidFill>
              </a:rPr>
              <a:t>模组研发及测试主要由深圳和台湾团队组成</a:t>
            </a:r>
            <a:r>
              <a:rPr lang="zh-CN" altLang="en-US" sz="1050" dirty="0" smtClean="0">
                <a:solidFill>
                  <a:schemeClr val="tx1"/>
                </a:solidFill>
              </a:rPr>
              <a:t>；光学</a:t>
            </a:r>
            <a:r>
              <a:rPr lang="zh-CN" altLang="en-US" sz="1050" dirty="0">
                <a:solidFill>
                  <a:schemeClr val="tx1"/>
                </a:solidFill>
              </a:rPr>
              <a:t>模组生产主要布局在深圳以及南宁</a:t>
            </a:r>
            <a:r>
              <a:rPr lang="zh-CN" altLang="en-US" sz="1050" dirty="0" smtClean="0">
                <a:solidFill>
                  <a:schemeClr val="tx1"/>
                </a:solidFill>
              </a:rPr>
              <a:t>。</a:t>
            </a:r>
            <a:r>
              <a:rPr lang="en-US" altLang="zh-CN" sz="1050" dirty="0">
                <a:solidFill>
                  <a:schemeClr val="tx1"/>
                </a:solidFill>
              </a:rPr>
              <a:t>AAC</a:t>
            </a:r>
            <a:r>
              <a:rPr lang="zh-CN" altLang="en-US" sz="1050" dirty="0" smtClean="0">
                <a:solidFill>
                  <a:schemeClr val="tx1"/>
                </a:solidFill>
              </a:rPr>
              <a:t>具备垂直整合能力，从</a:t>
            </a:r>
            <a:r>
              <a:rPr lang="zh-CN" altLang="en-US" sz="1050" dirty="0">
                <a:solidFill>
                  <a:schemeClr val="tx1"/>
                </a:solidFill>
              </a:rPr>
              <a:t>用户体验、模组设计、影像评估等方面反馈至二级物料设计，产线能力以及</a:t>
            </a:r>
            <a:r>
              <a:rPr lang="en-US" altLang="zh-CN" sz="1050" dirty="0">
                <a:solidFill>
                  <a:schemeClr val="tx1"/>
                </a:solidFill>
              </a:rPr>
              <a:t>EOL</a:t>
            </a:r>
            <a:r>
              <a:rPr lang="zh-CN" altLang="en-US" sz="1050" dirty="0">
                <a:solidFill>
                  <a:schemeClr val="tx1"/>
                </a:solidFill>
              </a:rPr>
              <a:t>算法</a:t>
            </a:r>
            <a:r>
              <a:rPr lang="zh-CN" altLang="en-US" sz="1050" dirty="0" smtClean="0">
                <a:solidFill>
                  <a:schemeClr val="tx1"/>
                </a:solidFill>
              </a:rPr>
              <a:t>评估，更系统地分析、解决问题。</a:t>
            </a:r>
            <a:endParaRPr lang="en-US" altLang="zh-CN" sz="1050" dirty="0" smtClean="0">
              <a:solidFill>
                <a:schemeClr val="tx1"/>
              </a:solidFill>
            </a:endParaRPr>
          </a:p>
          <a:p>
            <a:pPr marL="180000"/>
            <a:r>
              <a:rPr lang="zh-CN" altLang="en-US" sz="1050" dirty="0" smtClean="0">
                <a:solidFill>
                  <a:schemeClr val="tx1"/>
                </a:solidFill>
              </a:rPr>
              <a:t>目前，三</a:t>
            </a:r>
            <a:r>
              <a:rPr lang="zh-CN" altLang="en-US" sz="1050" dirty="0">
                <a:solidFill>
                  <a:schemeClr val="tx1"/>
                </a:solidFill>
              </a:rPr>
              <a:t>摄以上多摄已</a:t>
            </a:r>
            <a:r>
              <a:rPr lang="zh-CN" altLang="en-US" sz="1050" dirty="0" smtClean="0">
                <a:solidFill>
                  <a:schemeClr val="tx1"/>
                </a:solidFill>
              </a:rPr>
              <a:t>成为智能手机旗舰机型标</a:t>
            </a:r>
            <a:r>
              <a:rPr lang="zh-CN" altLang="en-US" sz="1050" dirty="0">
                <a:solidFill>
                  <a:schemeClr val="tx1"/>
                </a:solidFill>
              </a:rPr>
              <a:t>配，</a:t>
            </a:r>
            <a:r>
              <a:rPr lang="en-US" altLang="zh-CN" sz="1050" dirty="0">
                <a:solidFill>
                  <a:schemeClr val="tx1"/>
                </a:solidFill>
              </a:rPr>
              <a:t>AAC</a:t>
            </a:r>
            <a:r>
              <a:rPr lang="zh-CN" altLang="en-US" sz="1050" dirty="0">
                <a:solidFill>
                  <a:schemeClr val="tx1"/>
                </a:solidFill>
              </a:rPr>
              <a:t>提供移动设备从前置摄像头到后置主摄、超广角、长焦</a:t>
            </a:r>
            <a:r>
              <a:rPr lang="en-US" altLang="zh-CN" sz="1050" dirty="0">
                <a:solidFill>
                  <a:schemeClr val="tx1"/>
                </a:solidFill>
              </a:rPr>
              <a:t>OIS</a:t>
            </a:r>
            <a:r>
              <a:rPr lang="zh-CN" altLang="en-US" sz="1050" dirty="0">
                <a:solidFill>
                  <a:schemeClr val="tx1"/>
                </a:solidFill>
              </a:rPr>
              <a:t>、潜望式等全部镜头解决方案</a:t>
            </a:r>
            <a:r>
              <a:rPr lang="zh-CN" altLang="en-US" sz="1050" dirty="0" smtClean="0">
                <a:solidFill>
                  <a:schemeClr val="tx1"/>
                </a:solidFill>
              </a:rPr>
              <a:t>。</a:t>
            </a:r>
            <a:endParaRPr lang="zh-CN" altLang="en-US" sz="1050" dirty="0">
              <a:solidFill>
                <a:schemeClr val="tx1"/>
              </a:solidFill>
            </a:endParaRPr>
          </a:p>
        </p:txBody>
      </p:sp>
      <p:sp>
        <p:nvSpPr>
          <p:cNvPr id="53" name="文本框 52"/>
          <p:cNvSpPr txBox="1"/>
          <p:nvPr/>
        </p:nvSpPr>
        <p:spPr bwMode="auto">
          <a:xfrm>
            <a:off x="1742965" y="2379537"/>
            <a:ext cx="4587040" cy="1919379"/>
          </a:xfrm>
          <a:prstGeom prst="rect">
            <a:avLst/>
          </a:prstGeom>
          <a:noFill/>
          <a:ln>
            <a:noFill/>
          </a:ln>
        </p:spPr>
        <p:txBody>
          <a:bodyPr wrap="square" lIns="36008" tIns="36008" rIns="36008" bIns="36008" rtlCol="0">
            <a:spAutoFit/>
          </a:bodyPr>
          <a:lstStyle/>
          <a:p>
            <a:pPr lvl="0"/>
            <a:r>
              <a:rPr lang="zh-CN" altLang="en-US" sz="1200" b="1" dirty="0">
                <a:solidFill>
                  <a:prstClr val="black"/>
                </a:solidFill>
                <a:ea typeface="微软雅黑" pitchFamily="34" charset="-122"/>
              </a:rPr>
              <a:t>高像素大像面主</a:t>
            </a:r>
            <a:r>
              <a:rPr lang="zh-CN" altLang="en-US" sz="1200" b="1" dirty="0" smtClean="0">
                <a:solidFill>
                  <a:prstClr val="black"/>
                </a:solidFill>
                <a:ea typeface="微软雅黑" pitchFamily="34" charset="-122"/>
              </a:rPr>
              <a:t>摄像头</a:t>
            </a:r>
            <a:endParaRPr lang="en-US" altLang="zh-CN" sz="1100" dirty="0" smtClean="0">
              <a:ea typeface="微软雅黑" pitchFamily="34" charset="-122"/>
            </a:endParaRPr>
          </a:p>
          <a:p>
            <a:pPr marL="171450" indent="-171450">
              <a:lnSpc>
                <a:spcPct val="150000"/>
              </a:lnSpc>
              <a:buFont typeface="Arial" panose="020B0604020202020204" pitchFamily="34" charset="0"/>
              <a:buChar char="•"/>
            </a:pPr>
            <a:r>
              <a:rPr lang="zh-CN" altLang="en-US" sz="1200" dirty="0"/>
              <a:t>像面大于</a:t>
            </a:r>
            <a:r>
              <a:rPr lang="en-US" altLang="zh-CN" sz="1200" dirty="0"/>
              <a:t>8mm</a:t>
            </a:r>
            <a:r>
              <a:rPr lang="zh-CN" altLang="en-US" sz="1200" dirty="0"/>
              <a:t>，涵盖</a:t>
            </a:r>
            <a:r>
              <a:rPr lang="en-US" altLang="zh-CN" sz="1200" dirty="0"/>
              <a:t>48M</a:t>
            </a:r>
            <a:r>
              <a:rPr lang="zh-CN" altLang="en-US" sz="1200" dirty="0"/>
              <a:t>、</a:t>
            </a:r>
            <a:r>
              <a:rPr lang="en-US" altLang="zh-CN" sz="1200" dirty="0"/>
              <a:t>64M</a:t>
            </a:r>
            <a:r>
              <a:rPr lang="zh-CN" altLang="en-US" sz="1200" dirty="0"/>
              <a:t>、</a:t>
            </a:r>
            <a:r>
              <a:rPr lang="en-US" altLang="zh-CN" sz="1200" dirty="0"/>
              <a:t>108M</a:t>
            </a:r>
            <a:r>
              <a:rPr lang="zh-CN" altLang="en-US" sz="1200" dirty="0"/>
              <a:t>，</a:t>
            </a:r>
            <a:r>
              <a:rPr lang="en-US" altLang="zh-CN" sz="1200" dirty="0"/>
              <a:t>6P</a:t>
            </a:r>
            <a:r>
              <a:rPr lang="zh-CN" altLang="en-US" sz="1200" dirty="0"/>
              <a:t>及以上等塑料镜头和玻塑混合镜头；</a:t>
            </a:r>
          </a:p>
          <a:p>
            <a:pPr marL="171450" indent="-171450">
              <a:lnSpc>
                <a:spcPct val="150000"/>
              </a:lnSpc>
              <a:buFont typeface="Arial" panose="020B0604020202020204" pitchFamily="34" charset="0"/>
              <a:buChar char="•"/>
            </a:pPr>
            <a:r>
              <a:rPr lang="zh-CN" altLang="en-US" sz="1200" dirty="0"/>
              <a:t>提供</a:t>
            </a:r>
            <a:r>
              <a:rPr lang="en-US" altLang="zh-CN" sz="1200" dirty="0"/>
              <a:t>1G5P-1G7P</a:t>
            </a:r>
            <a:r>
              <a:rPr lang="zh-CN" altLang="en-US" sz="1200" dirty="0"/>
              <a:t>等玻塑混合镜头方案，提升主摄光圈，降低总长，以及更好的温漂性能；</a:t>
            </a:r>
          </a:p>
          <a:p>
            <a:pPr marL="171450" indent="-171450">
              <a:lnSpc>
                <a:spcPct val="150000"/>
              </a:lnSpc>
              <a:buFont typeface="Arial" panose="020B0604020202020204" pitchFamily="34" charset="0"/>
              <a:buChar char="•"/>
            </a:pPr>
            <a:r>
              <a:rPr lang="zh-CN" altLang="en-US" sz="1200" dirty="0"/>
              <a:t>可选择闭环</a:t>
            </a:r>
            <a:r>
              <a:rPr lang="en-US" altLang="zh-CN" sz="1200" dirty="0"/>
              <a:t>AF</a:t>
            </a:r>
            <a:r>
              <a:rPr lang="zh-CN" altLang="en-US" sz="1200" dirty="0"/>
              <a:t>，实现更快更精准对焦，为中高端旗舰手机实现新一代高清拍照。</a:t>
            </a:r>
          </a:p>
        </p:txBody>
      </p:sp>
      <p:sp>
        <p:nvSpPr>
          <p:cNvPr id="59" name="文本框 58"/>
          <p:cNvSpPr txBox="1"/>
          <p:nvPr/>
        </p:nvSpPr>
        <p:spPr bwMode="auto">
          <a:xfrm>
            <a:off x="1757418" y="4608782"/>
            <a:ext cx="4556559" cy="1180715"/>
          </a:xfrm>
          <a:prstGeom prst="rect">
            <a:avLst/>
          </a:prstGeom>
          <a:noFill/>
          <a:ln>
            <a:noFill/>
          </a:ln>
        </p:spPr>
        <p:txBody>
          <a:bodyPr wrap="square" lIns="36008" tIns="36008" rIns="36008" bIns="36008" rtlCol="0">
            <a:spAutoFit/>
          </a:bodyPr>
          <a:lstStyle/>
          <a:p>
            <a:pPr>
              <a:lnSpc>
                <a:spcPct val="150000"/>
              </a:lnSpc>
            </a:pPr>
            <a:r>
              <a:rPr lang="zh-CN" altLang="en-US" sz="1200" b="1" dirty="0">
                <a:ea typeface="微软雅黑" pitchFamily="34" charset="-122"/>
              </a:rPr>
              <a:t>超广角</a:t>
            </a:r>
            <a:r>
              <a:rPr lang="en-US" altLang="zh-CN" sz="1200" b="1" dirty="0">
                <a:ea typeface="微软雅黑" pitchFamily="34" charset="-122"/>
              </a:rPr>
              <a:t>/</a:t>
            </a:r>
            <a:r>
              <a:rPr lang="zh-CN" altLang="en-US" sz="1200" b="1" dirty="0">
                <a:ea typeface="微软雅黑" pitchFamily="34" charset="-122"/>
              </a:rPr>
              <a:t>超微距副摄像头</a:t>
            </a:r>
          </a:p>
          <a:p>
            <a:pPr marL="171450" indent="-171450">
              <a:lnSpc>
                <a:spcPct val="150000"/>
              </a:lnSpc>
              <a:buFont typeface="Arial" panose="020B0604020202020204" pitchFamily="34" charset="0"/>
              <a:buChar char="•"/>
            </a:pPr>
            <a:r>
              <a:rPr lang="zh-CN" altLang="en-US" sz="1200" dirty="0"/>
              <a:t>提供</a:t>
            </a:r>
            <a:r>
              <a:rPr lang="en-US" altLang="zh-CN" sz="1200" dirty="0"/>
              <a:t>FOV110°-140°</a:t>
            </a:r>
            <a:r>
              <a:rPr lang="zh-CN" altLang="en-US" sz="1200" dirty="0"/>
              <a:t>，塑料镜头、玻塑混合镜头、自由曲面镜头方案；</a:t>
            </a:r>
          </a:p>
          <a:p>
            <a:pPr marL="171450" indent="-171450">
              <a:lnSpc>
                <a:spcPct val="150000"/>
              </a:lnSpc>
              <a:buFont typeface="Arial" panose="020B0604020202020204" pitchFamily="34" charset="0"/>
              <a:buChar char="•"/>
            </a:pPr>
            <a:r>
              <a:rPr lang="zh-CN" altLang="en-US" sz="1200" dirty="0"/>
              <a:t>可搭配变焦方案，实现超微距拍摄。</a:t>
            </a:r>
          </a:p>
        </p:txBody>
      </p:sp>
      <p:pic>
        <p:nvPicPr>
          <p:cNvPr id="44" name="图片 43"/>
          <p:cNvPicPr>
            <a:picLocks noChangeAspect="1"/>
          </p:cNvPicPr>
          <p:nvPr/>
        </p:nvPicPr>
        <p:blipFill>
          <a:blip r:embed="rId2">
            <a:extLst>
              <a:ext uri="{BEBA8EAE-BF5A-486C-A8C5-ECC9F3942E4B}">
                <a14:imgProps xmlns:a14="http://schemas.microsoft.com/office/drawing/2010/main">
                  <a14:imgLayer r:embed="rId3">
                    <a14:imgEffect>
                      <a14:backgroundRemoval t="1049" b="99301" l="326" r="100000"/>
                    </a14:imgEffect>
                    <a14:imgEffect>
                      <a14:brightnessContrast bright="20000" contrast="-20000"/>
                    </a14:imgEffect>
                  </a14:imgLayer>
                </a14:imgProps>
              </a:ext>
            </a:extLst>
          </a:blip>
          <a:stretch>
            <a:fillRect/>
          </a:stretch>
        </p:blipFill>
        <p:spPr>
          <a:xfrm>
            <a:off x="452490" y="2873790"/>
            <a:ext cx="1166064" cy="544037"/>
          </a:xfrm>
          <a:prstGeom prst="rect">
            <a:avLst/>
          </a:prstGeom>
        </p:spPr>
      </p:pic>
      <p:pic>
        <p:nvPicPr>
          <p:cNvPr id="47" name="图片 46"/>
          <p:cNvPicPr>
            <a:picLocks noChangeAspect="1"/>
          </p:cNvPicPr>
          <p:nvPr/>
        </p:nvPicPr>
        <p:blipFill>
          <a:blip r:embed="rId4"/>
          <a:stretch>
            <a:fillRect/>
          </a:stretch>
        </p:blipFill>
        <p:spPr>
          <a:xfrm>
            <a:off x="436463" y="4754404"/>
            <a:ext cx="1142602" cy="577607"/>
          </a:xfrm>
          <a:prstGeom prst="rect">
            <a:avLst/>
          </a:prstGeom>
        </p:spPr>
      </p:pic>
      <p:sp>
        <p:nvSpPr>
          <p:cNvPr id="48" name="文本框 47"/>
          <p:cNvSpPr txBox="1"/>
          <p:nvPr/>
        </p:nvSpPr>
        <p:spPr bwMode="auto">
          <a:xfrm>
            <a:off x="1773447" y="6126099"/>
            <a:ext cx="4455904" cy="903716"/>
          </a:xfrm>
          <a:prstGeom prst="rect">
            <a:avLst/>
          </a:prstGeom>
          <a:noFill/>
          <a:ln>
            <a:noFill/>
          </a:ln>
        </p:spPr>
        <p:txBody>
          <a:bodyPr wrap="square" lIns="36008" tIns="36008" rIns="36008" bIns="36008" rtlCol="0">
            <a:spAutoFit/>
          </a:bodyPr>
          <a:lstStyle/>
          <a:p>
            <a:pPr>
              <a:lnSpc>
                <a:spcPct val="150000"/>
              </a:lnSpc>
            </a:pPr>
            <a:r>
              <a:rPr lang="zh-CN" altLang="en-US" sz="1200" b="1" dirty="0">
                <a:ea typeface="微软雅黑" pitchFamily="34" charset="-122"/>
              </a:rPr>
              <a:t>全面屏前置摄像头</a:t>
            </a:r>
          </a:p>
          <a:p>
            <a:pPr marL="171450" indent="-171450">
              <a:lnSpc>
                <a:spcPct val="150000"/>
              </a:lnSpc>
              <a:buFont typeface="Arial" panose="020B0604020202020204" pitchFamily="34" charset="0"/>
              <a:buChar char="•"/>
            </a:pPr>
            <a:r>
              <a:rPr lang="zh-CN" altLang="en-US" sz="1200" dirty="0"/>
              <a:t>提供直径小于</a:t>
            </a:r>
            <a:r>
              <a:rPr lang="en-US" altLang="zh-CN" sz="1200" dirty="0"/>
              <a:t>3.5mm</a:t>
            </a:r>
            <a:r>
              <a:rPr lang="zh-CN" altLang="en-US" sz="1200" dirty="0"/>
              <a:t>，专为全面屏及水滴屏手机设计的微型镜头，使屏幕更完整。</a:t>
            </a:r>
          </a:p>
        </p:txBody>
      </p:sp>
      <p:pic>
        <p:nvPicPr>
          <p:cNvPr id="51" name="图片 50"/>
          <p:cNvPicPr>
            <a:picLocks noChangeAspect="1"/>
          </p:cNvPicPr>
          <p:nvPr/>
        </p:nvPicPr>
        <p:blipFill>
          <a:blip r:embed="rId5"/>
          <a:stretch>
            <a:fillRect/>
          </a:stretch>
        </p:blipFill>
        <p:spPr>
          <a:xfrm>
            <a:off x="436463" y="6402961"/>
            <a:ext cx="1158631" cy="580688"/>
          </a:xfrm>
          <a:prstGeom prst="rect">
            <a:avLst/>
          </a:prstGeom>
        </p:spPr>
      </p:pic>
      <p:sp>
        <p:nvSpPr>
          <p:cNvPr id="9" name="文本框 8"/>
          <p:cNvSpPr txBox="1"/>
          <p:nvPr/>
        </p:nvSpPr>
        <p:spPr bwMode="auto">
          <a:xfrm>
            <a:off x="1835880" y="7888370"/>
            <a:ext cx="4556559" cy="903716"/>
          </a:xfrm>
          <a:prstGeom prst="rect">
            <a:avLst/>
          </a:prstGeom>
          <a:noFill/>
          <a:ln>
            <a:noFill/>
          </a:ln>
        </p:spPr>
        <p:txBody>
          <a:bodyPr wrap="square" lIns="36008" tIns="36008" rIns="36008" bIns="36008" rtlCol="0">
            <a:spAutoFit/>
          </a:bodyPr>
          <a:lstStyle/>
          <a:p>
            <a:pPr>
              <a:lnSpc>
                <a:spcPct val="150000"/>
              </a:lnSpc>
            </a:pPr>
            <a:r>
              <a:rPr lang="zh-CN" altLang="en-US" sz="1200" b="1" dirty="0">
                <a:ea typeface="微软雅黑" pitchFamily="34" charset="-122"/>
              </a:rPr>
              <a:t>长焦</a:t>
            </a:r>
            <a:r>
              <a:rPr lang="en-US" altLang="zh-CN" sz="1200" b="1" dirty="0">
                <a:ea typeface="微软雅黑" pitchFamily="34" charset="-122"/>
              </a:rPr>
              <a:t>OIS</a:t>
            </a:r>
            <a:r>
              <a:rPr lang="zh-CN" altLang="en-US" sz="1200" b="1" dirty="0">
                <a:ea typeface="微软雅黑" pitchFamily="34" charset="-122"/>
              </a:rPr>
              <a:t>摄像头</a:t>
            </a:r>
          </a:p>
          <a:p>
            <a:pPr marL="171450" indent="-171450">
              <a:lnSpc>
                <a:spcPct val="150000"/>
              </a:lnSpc>
              <a:buFont typeface="Arial" panose="020B0604020202020204" pitchFamily="34" charset="0"/>
              <a:buChar char="•"/>
            </a:pPr>
            <a:r>
              <a:rPr lang="zh-CN" altLang="en-US" sz="1200" dirty="0"/>
              <a:t>提供</a:t>
            </a:r>
            <a:r>
              <a:rPr lang="en-US" altLang="zh-CN" sz="1200" dirty="0"/>
              <a:t>2x-4x</a:t>
            </a:r>
            <a:r>
              <a:rPr lang="zh-CN" altLang="en-US" sz="1200" dirty="0"/>
              <a:t>光学变焦的直立式长焦镜头解决方案；</a:t>
            </a:r>
          </a:p>
          <a:p>
            <a:pPr marL="171450" indent="-171450">
              <a:lnSpc>
                <a:spcPct val="150000"/>
              </a:lnSpc>
              <a:buFont typeface="Arial" panose="020B0604020202020204" pitchFamily="34" charset="0"/>
              <a:buChar char="•"/>
            </a:pPr>
            <a:r>
              <a:rPr lang="zh-CN" altLang="en-US" sz="1200" dirty="0"/>
              <a:t>搭配开环</a:t>
            </a:r>
            <a:r>
              <a:rPr lang="en-US" altLang="zh-CN" sz="1200" dirty="0"/>
              <a:t>/</a:t>
            </a:r>
            <a:r>
              <a:rPr lang="zh-CN" altLang="en-US" sz="1200" dirty="0"/>
              <a:t>闭环</a:t>
            </a:r>
            <a:r>
              <a:rPr lang="en-US" altLang="zh-CN" sz="1200" dirty="0"/>
              <a:t>AF</a:t>
            </a:r>
            <a:r>
              <a:rPr lang="zh-CN" altLang="en-US" sz="1200" dirty="0"/>
              <a:t>以及</a:t>
            </a:r>
            <a:r>
              <a:rPr lang="en-US" altLang="zh-CN" sz="1200" dirty="0"/>
              <a:t>OIS</a:t>
            </a:r>
            <a:r>
              <a:rPr lang="zh-CN" altLang="en-US" sz="1200" dirty="0"/>
              <a:t>防抖方案，实现远距离清晰拍照。</a:t>
            </a:r>
          </a:p>
        </p:txBody>
      </p:sp>
      <p:pic>
        <p:nvPicPr>
          <p:cNvPr id="10" name="图片 9"/>
          <p:cNvPicPr>
            <a:picLocks noChangeAspect="1"/>
          </p:cNvPicPr>
          <p:nvPr/>
        </p:nvPicPr>
        <p:blipFill>
          <a:blip r:embed="rId6">
            <a:extLst>
              <a:ext uri="{BEBA8EAE-BF5A-486C-A8C5-ECC9F3942E4B}">
                <a14:imgProps xmlns:a14="http://schemas.microsoft.com/office/drawing/2010/main">
                  <a14:imgLayer r:embed="rId7">
                    <a14:imgEffect>
                      <a14:backgroundRemoval t="0" b="97605" l="212" r="100000"/>
                    </a14:imgEffect>
                  </a14:imgLayer>
                </a14:imgProps>
              </a:ext>
            </a:extLst>
          </a:blip>
          <a:stretch>
            <a:fillRect/>
          </a:stretch>
        </p:blipFill>
        <p:spPr>
          <a:xfrm>
            <a:off x="219873" y="7888371"/>
            <a:ext cx="1461118" cy="777092"/>
          </a:xfrm>
          <a:prstGeom prst="rect">
            <a:avLst/>
          </a:prstGeom>
        </p:spPr>
      </p:pic>
    </p:spTree>
    <p:extLst>
      <p:ext uri="{BB962C8B-B14F-4D97-AF65-F5344CB8AC3E}">
        <p14:creationId xmlns:p14="http://schemas.microsoft.com/office/powerpoint/2010/main" val="1863464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bwMode="auto">
          <a:xfrm>
            <a:off x="1963945" y="1966346"/>
            <a:ext cx="4556559" cy="1180715"/>
          </a:xfrm>
          <a:prstGeom prst="rect">
            <a:avLst/>
          </a:prstGeom>
          <a:noFill/>
          <a:ln>
            <a:noFill/>
          </a:ln>
        </p:spPr>
        <p:txBody>
          <a:bodyPr wrap="square" lIns="36008" tIns="36008" rIns="36008" bIns="36008" rtlCol="0">
            <a:spAutoFit/>
          </a:bodyPr>
          <a:lstStyle/>
          <a:p>
            <a:pPr>
              <a:lnSpc>
                <a:spcPct val="150000"/>
              </a:lnSpc>
            </a:pPr>
            <a:r>
              <a:rPr lang="zh-CN" altLang="en-US" sz="1200" b="1" dirty="0">
                <a:ea typeface="微软雅黑" pitchFamily="34" charset="-122"/>
              </a:rPr>
              <a:t>潜望式摄像头</a:t>
            </a:r>
          </a:p>
          <a:p>
            <a:pPr marL="171450" indent="-171450">
              <a:lnSpc>
                <a:spcPct val="150000"/>
              </a:lnSpc>
              <a:buFont typeface="Arial" panose="020B0604020202020204" pitchFamily="34" charset="0"/>
              <a:buChar char="•"/>
            </a:pPr>
            <a:r>
              <a:rPr lang="zh-CN" altLang="en-US" sz="1200" dirty="0"/>
              <a:t>使用玻塑混合镜头提升温漂性能和成像质量；</a:t>
            </a:r>
          </a:p>
          <a:p>
            <a:pPr marL="171450" indent="-171450">
              <a:lnSpc>
                <a:spcPct val="150000"/>
              </a:lnSpc>
              <a:buFont typeface="Arial" panose="020B0604020202020204" pitchFamily="34" charset="0"/>
              <a:buChar char="•"/>
            </a:pPr>
            <a:r>
              <a:rPr lang="zh-CN" altLang="en-US" sz="1200" dirty="0"/>
              <a:t>提供</a:t>
            </a:r>
            <a:r>
              <a:rPr lang="en-US" altLang="zh-CN" sz="1200" dirty="0"/>
              <a:t>5P-6P</a:t>
            </a:r>
            <a:r>
              <a:rPr lang="zh-CN" altLang="en-US" sz="1200" dirty="0"/>
              <a:t>，</a:t>
            </a:r>
            <a:r>
              <a:rPr lang="en-US" altLang="zh-CN" sz="1200" dirty="0"/>
              <a:t>1G4P-1G6P </a:t>
            </a:r>
            <a:r>
              <a:rPr lang="zh-CN" altLang="en-US" sz="1200" dirty="0"/>
              <a:t>，</a:t>
            </a:r>
            <a:r>
              <a:rPr lang="en-US" altLang="zh-CN" sz="1200" dirty="0"/>
              <a:t>5x</a:t>
            </a:r>
            <a:r>
              <a:rPr lang="zh-CN" altLang="en-US" sz="1200" dirty="0"/>
              <a:t>以上光学变焦的潜望式镜头解决方案，使镜头横置于机身，实现高倍远景拍摄。 </a:t>
            </a:r>
          </a:p>
        </p:txBody>
      </p:sp>
      <p:pic>
        <p:nvPicPr>
          <p:cNvPr id="47" name="图片 46"/>
          <p:cNvPicPr>
            <a:picLocks noChangeAspect="1"/>
          </p:cNvPicPr>
          <p:nvPr/>
        </p:nvPicPr>
        <p:blipFill>
          <a:blip r:embed="rId2">
            <a:extLst>
              <a:ext uri="{BEBA8EAE-BF5A-486C-A8C5-ECC9F3942E4B}">
                <a14:imgProps xmlns:a14="http://schemas.microsoft.com/office/drawing/2010/main">
                  <a14:imgLayer r:embed="rId3">
                    <a14:imgEffect>
                      <a14:backgroundRemoval t="1600" b="100000" l="0" r="100000"/>
                    </a14:imgEffect>
                  </a14:imgLayer>
                </a14:imgProps>
              </a:ext>
            </a:extLst>
          </a:blip>
          <a:stretch>
            <a:fillRect/>
          </a:stretch>
        </p:blipFill>
        <p:spPr>
          <a:xfrm>
            <a:off x="358166" y="2171879"/>
            <a:ext cx="1502545" cy="744572"/>
          </a:xfrm>
          <a:prstGeom prst="rect">
            <a:avLst/>
          </a:prstGeom>
        </p:spPr>
      </p:pic>
      <p:sp>
        <p:nvSpPr>
          <p:cNvPr id="6" name="矩形 5"/>
          <p:cNvSpPr/>
          <p:nvPr/>
        </p:nvSpPr>
        <p:spPr>
          <a:xfrm>
            <a:off x="293828" y="702803"/>
            <a:ext cx="6311902" cy="11015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zh-CN" altLang="en-US" sz="1400" b="1" dirty="0">
                <a:solidFill>
                  <a:schemeClr val="tx1"/>
                </a:solidFill>
              </a:rPr>
              <a:t>潜望式光学模组</a:t>
            </a:r>
          </a:p>
          <a:p>
            <a:pPr marL="180000"/>
            <a:r>
              <a:rPr lang="zh-CN" altLang="en-US" sz="1050" dirty="0">
                <a:solidFill>
                  <a:schemeClr val="tx1"/>
                </a:solidFill>
              </a:rPr>
              <a:t>潜望式模组能够实现更高倍数的光学变焦，已经在部分中高端手机中使用，为消费者带来了更好的拍照体验。</a:t>
            </a:r>
            <a:r>
              <a:rPr lang="en-US" altLang="zh-CN" sz="1050" dirty="0">
                <a:solidFill>
                  <a:schemeClr val="tx1"/>
                </a:solidFill>
              </a:rPr>
              <a:t>AAC</a:t>
            </a:r>
            <a:r>
              <a:rPr lang="zh-CN" altLang="en-US" sz="1050" dirty="0">
                <a:solidFill>
                  <a:schemeClr val="tx1"/>
                </a:solidFill>
              </a:rPr>
              <a:t>结合自身混合镜头和</a:t>
            </a:r>
            <a:r>
              <a:rPr lang="en-US" altLang="zh-CN" sz="1050" dirty="0">
                <a:solidFill>
                  <a:schemeClr val="tx1"/>
                </a:solidFill>
              </a:rPr>
              <a:t>VCM</a:t>
            </a:r>
            <a:r>
              <a:rPr lang="zh-CN" altLang="en-US" sz="1050" dirty="0">
                <a:solidFill>
                  <a:schemeClr val="tx1"/>
                </a:solidFill>
              </a:rPr>
              <a:t>等产品技术优势，现已推出多款潜望式光学模组产品，可应用于智能手机等终端产品中。</a:t>
            </a:r>
          </a:p>
        </p:txBody>
      </p:sp>
    </p:spTree>
    <p:extLst>
      <p:ext uri="{BB962C8B-B14F-4D97-AF65-F5344CB8AC3E}">
        <p14:creationId xmlns:p14="http://schemas.microsoft.com/office/powerpoint/2010/main" val="22390114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4640" y="601980"/>
            <a:ext cx="6311901" cy="19107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zh-CN" altLang="en-US" dirty="0" smtClean="0"/>
              <a:t>精密器件</a:t>
            </a:r>
            <a:endParaRPr lang="en-US" altLang="zh-CN" dirty="0" smtClean="0"/>
          </a:p>
          <a:p>
            <a:pPr marL="180000"/>
            <a:r>
              <a:rPr lang="en-US" altLang="zh-CN" sz="1100" dirty="0" smtClean="0"/>
              <a:t>        AAC</a:t>
            </a:r>
            <a:r>
              <a:rPr lang="zh-CN" altLang="en-US" sz="1100" dirty="0" smtClean="0"/>
              <a:t>可为客户提供</a:t>
            </a:r>
            <a:r>
              <a:rPr lang="en-US" altLang="zh-CN" sz="1100" dirty="0" smtClean="0"/>
              <a:t>LCP</a:t>
            </a:r>
            <a:r>
              <a:rPr lang="zh-CN" altLang="en-US" sz="1100" dirty="0" smtClean="0"/>
              <a:t>天线，高速传输线，</a:t>
            </a:r>
            <a:r>
              <a:rPr lang="en-US" altLang="zh-CN" sz="1100" dirty="0" smtClean="0"/>
              <a:t>LDS</a:t>
            </a:r>
            <a:r>
              <a:rPr lang="zh-CN" altLang="en-US" sz="1100" dirty="0" smtClean="0"/>
              <a:t>天线</a:t>
            </a:r>
            <a:r>
              <a:rPr lang="en-US" altLang="zh-CN" sz="1100" dirty="0" smtClean="0"/>
              <a:t>/</a:t>
            </a:r>
            <a:r>
              <a:rPr lang="zh-CN" altLang="en-US" sz="1100" dirty="0" smtClean="0"/>
              <a:t>电磁屏蔽件，散热产品，无线充电模组，</a:t>
            </a:r>
            <a:r>
              <a:rPr lang="en-US" altLang="zh-CN" sz="1100" dirty="0" smtClean="0"/>
              <a:t>3D</a:t>
            </a:r>
            <a:r>
              <a:rPr lang="zh-CN" altLang="en-US" sz="1100" dirty="0" smtClean="0"/>
              <a:t>玻璃，金属结构件等</a:t>
            </a:r>
            <a:r>
              <a:rPr lang="zh-CN" altLang="en-US" sz="1100" dirty="0"/>
              <a:t>智能</a:t>
            </a:r>
            <a:r>
              <a:rPr lang="zh-CN" altLang="en-US" sz="1100" dirty="0" smtClean="0"/>
              <a:t>手机零部件产品，随着</a:t>
            </a:r>
            <a:r>
              <a:rPr lang="en-US" altLang="zh-CN" sz="1100" dirty="0" smtClean="0"/>
              <a:t>5G</a:t>
            </a:r>
            <a:r>
              <a:rPr lang="zh-CN" altLang="en-US" sz="1100" dirty="0" smtClean="0"/>
              <a:t>时代的到来，更大的电池和散热系统的加入将占据手机内部更多的空间，智能手机正以越来越小的体积实现复杂的功能，面临复杂的整合问题，</a:t>
            </a:r>
            <a:r>
              <a:rPr lang="en-US" altLang="zh-CN" sz="1100" dirty="0" smtClean="0"/>
              <a:t>AAC</a:t>
            </a:r>
            <a:r>
              <a:rPr lang="zh-CN" altLang="en-US" sz="1100" dirty="0"/>
              <a:t>具备</a:t>
            </a:r>
            <a:r>
              <a:rPr lang="zh-CN" altLang="en-US" sz="1100" dirty="0" smtClean="0"/>
              <a:t>丰富的智能手机零部件产品线，将精密制造与射频、声学、触觉反馈整合，与客户紧密合作设计整合方案，确保产品更</a:t>
            </a:r>
            <a:r>
              <a:rPr lang="zh-CN" altLang="en-US" sz="1100" dirty="0"/>
              <a:t>轻薄</a:t>
            </a:r>
            <a:r>
              <a:rPr lang="zh-CN" altLang="en-US" sz="1100" dirty="0" smtClean="0"/>
              <a:t>，性能更突出，用户体验更佳。</a:t>
            </a:r>
            <a:endParaRPr lang="en-US" altLang="zh-CN" sz="1100" dirty="0" smtClean="0"/>
          </a:p>
          <a:p>
            <a:pPr marL="180000"/>
            <a:r>
              <a:rPr lang="en-US" altLang="zh-CN" sz="1100" dirty="0" smtClean="0"/>
              <a:t>        AAC</a:t>
            </a:r>
            <a:r>
              <a:rPr lang="zh-CN" altLang="en-US" sz="1100" dirty="0" smtClean="0"/>
              <a:t>在</a:t>
            </a:r>
            <a:r>
              <a:rPr lang="en-US" altLang="zh-CN" sz="1100" dirty="0" smtClean="0"/>
              <a:t>5G</a:t>
            </a:r>
            <a:r>
              <a:rPr lang="zh-CN" altLang="en-US" sz="1100" dirty="0" smtClean="0"/>
              <a:t>领域经过多年的布局与研发，推出了</a:t>
            </a:r>
            <a:r>
              <a:rPr lang="en-US" altLang="zh-CN" sz="1100" dirty="0" smtClean="0"/>
              <a:t>5G</a:t>
            </a:r>
            <a:r>
              <a:rPr lang="zh-CN" altLang="en-US" sz="1100" dirty="0" smtClean="0"/>
              <a:t>基站天线，毫米波天线，陶瓷滤波器等</a:t>
            </a:r>
            <a:r>
              <a:rPr lang="en-US" altLang="zh-CN" sz="1100" dirty="0" smtClean="0"/>
              <a:t>5G</a:t>
            </a:r>
            <a:r>
              <a:rPr lang="zh-CN" altLang="en-US" sz="1100" dirty="0" smtClean="0"/>
              <a:t>基站零部件产品</a:t>
            </a:r>
            <a:r>
              <a:rPr lang="zh-CN" altLang="en-US" sz="1100" dirty="0"/>
              <a:t>。研发团队紧密</a:t>
            </a:r>
            <a:r>
              <a:rPr lang="zh-CN" altLang="en-US" sz="1100" dirty="0" smtClean="0"/>
              <a:t>配合与客户需求配合，提供标准或定制解决方案。</a:t>
            </a:r>
            <a:endParaRPr lang="en-US" altLang="zh-CN" sz="1100" b="1" dirty="0"/>
          </a:p>
        </p:txBody>
      </p:sp>
    </p:spTree>
    <p:extLst>
      <p:ext uri="{BB962C8B-B14F-4D97-AF65-F5344CB8AC3E}">
        <p14:creationId xmlns:p14="http://schemas.microsoft.com/office/powerpoint/2010/main" val="8144176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43666" y="334198"/>
            <a:ext cx="6138335" cy="1094227"/>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400" b="1" dirty="0" smtClean="0">
                <a:solidFill>
                  <a:schemeClr val="tx1"/>
                </a:solidFill>
                <a:ea typeface="微软雅黑" panose="020B0503020204020204" pitchFamily="34" charset="-122"/>
              </a:rPr>
              <a:t>LCP</a:t>
            </a:r>
            <a:r>
              <a:rPr lang="zh-CN" altLang="en-US" sz="1400" b="1" dirty="0" smtClean="0">
                <a:solidFill>
                  <a:schemeClr val="tx1"/>
                </a:solidFill>
                <a:ea typeface="微软雅黑" panose="020B0503020204020204" pitchFamily="34" charset="-122"/>
              </a:rPr>
              <a:t>天线、传输线及模组</a:t>
            </a:r>
            <a:endParaRPr lang="en-US" altLang="zh-CN" sz="1400" b="1" dirty="0" smtClean="0">
              <a:solidFill>
                <a:schemeClr val="tx1"/>
              </a:solidFill>
              <a:ea typeface="微软雅黑" panose="020B0503020204020204" pitchFamily="34" charset="-122"/>
            </a:endParaRPr>
          </a:p>
          <a:p>
            <a:pPr>
              <a:spcAft>
                <a:spcPts val="600"/>
              </a:spcAft>
            </a:pPr>
            <a:r>
              <a:rPr lang="zh-CN" altLang="en-US" sz="1050" dirty="0" smtClean="0">
                <a:solidFill>
                  <a:schemeClr val="tx1"/>
                </a:solidFill>
              </a:rPr>
              <a:t>相对传统的</a:t>
            </a:r>
            <a:r>
              <a:rPr lang="en-US" altLang="zh-CN" sz="1050" dirty="0" err="1" smtClean="0">
                <a:solidFill>
                  <a:schemeClr val="tx1"/>
                </a:solidFill>
              </a:rPr>
              <a:t>mPI</a:t>
            </a:r>
            <a:r>
              <a:rPr lang="zh-CN" altLang="en-US" sz="1050" dirty="0">
                <a:solidFill>
                  <a:schemeClr val="tx1"/>
                </a:solidFill>
              </a:rPr>
              <a:t>基</a:t>
            </a:r>
            <a:r>
              <a:rPr lang="zh-CN" altLang="en-US" sz="1050" dirty="0" smtClean="0">
                <a:solidFill>
                  <a:schemeClr val="tx1"/>
                </a:solidFill>
              </a:rPr>
              <a:t>材，</a:t>
            </a:r>
            <a:r>
              <a:rPr lang="en-US" altLang="zh-CN" sz="1050" dirty="0" smtClean="0">
                <a:solidFill>
                  <a:schemeClr val="tx1"/>
                </a:solidFill>
              </a:rPr>
              <a:t>LCP</a:t>
            </a:r>
            <a:r>
              <a:rPr lang="zh-CN" altLang="en-US" sz="1050" dirty="0" smtClean="0">
                <a:solidFill>
                  <a:schemeClr val="tx1"/>
                </a:solidFill>
              </a:rPr>
              <a:t>介电常数</a:t>
            </a:r>
            <a:r>
              <a:rPr lang="zh-CN" altLang="en-US" sz="1050" dirty="0">
                <a:solidFill>
                  <a:schemeClr val="tx1"/>
                </a:solidFill>
              </a:rPr>
              <a:t>与损耗因子更小</a:t>
            </a:r>
            <a:r>
              <a:rPr lang="zh-CN" altLang="en-US" sz="1050" dirty="0" smtClean="0">
                <a:solidFill>
                  <a:schemeClr val="tx1"/>
                </a:solidFill>
              </a:rPr>
              <a:t>，</a:t>
            </a:r>
            <a:r>
              <a:rPr lang="zh-CN" altLang="en-US" sz="1050" dirty="0">
                <a:solidFill>
                  <a:schemeClr val="tx1"/>
                </a:solidFill>
              </a:rPr>
              <a:t>在</a:t>
            </a:r>
            <a:r>
              <a:rPr lang="en-US" altLang="zh-CN" sz="1050" dirty="0" smtClean="0">
                <a:solidFill>
                  <a:schemeClr val="tx1"/>
                </a:solidFill>
              </a:rPr>
              <a:t>5G</a:t>
            </a:r>
            <a:r>
              <a:rPr lang="zh-CN" altLang="en-US" sz="1050" dirty="0" smtClean="0">
                <a:solidFill>
                  <a:schemeClr val="tx1"/>
                </a:solidFill>
              </a:rPr>
              <a:t>时代有着</a:t>
            </a:r>
            <a:r>
              <a:rPr lang="zh-CN" altLang="en-US" sz="1050" dirty="0">
                <a:solidFill>
                  <a:schemeClr val="tx1"/>
                </a:solidFill>
              </a:rPr>
              <a:t>更好</a:t>
            </a:r>
            <a:r>
              <a:rPr lang="zh-CN" altLang="en-US" sz="1050" dirty="0" smtClean="0">
                <a:solidFill>
                  <a:schemeClr val="tx1"/>
                </a:solidFill>
              </a:rPr>
              <a:t>的高速传输性能表现。</a:t>
            </a:r>
            <a:r>
              <a:rPr lang="en-US" altLang="zh-CN" sz="1050" dirty="0" smtClean="0">
                <a:solidFill>
                  <a:schemeClr val="tx1"/>
                </a:solidFill>
              </a:rPr>
              <a:t>AAC</a:t>
            </a:r>
            <a:r>
              <a:rPr lang="zh-CN" altLang="en-US" sz="1050" dirty="0" smtClean="0">
                <a:solidFill>
                  <a:schemeClr val="tx1"/>
                </a:solidFill>
              </a:rPr>
              <a:t>整合射频天线研发</a:t>
            </a:r>
            <a:r>
              <a:rPr lang="zh-CN" altLang="en-US" sz="1050" dirty="0">
                <a:solidFill>
                  <a:schemeClr val="tx1"/>
                </a:solidFill>
              </a:rPr>
              <a:t>、设计、生产及制造</a:t>
            </a:r>
            <a:r>
              <a:rPr lang="zh-CN" altLang="en-US" sz="1050" dirty="0" smtClean="0">
                <a:solidFill>
                  <a:schemeClr val="tx1"/>
                </a:solidFill>
              </a:rPr>
              <a:t>，</a:t>
            </a:r>
            <a:r>
              <a:rPr lang="zh-CN" altLang="en-US" sz="1050" dirty="0">
                <a:solidFill>
                  <a:schemeClr val="tx1"/>
                </a:solidFill>
              </a:rPr>
              <a:t>推出</a:t>
            </a:r>
            <a:r>
              <a:rPr lang="zh-CN" altLang="en-US" sz="1050" dirty="0" smtClean="0">
                <a:solidFill>
                  <a:schemeClr val="tx1"/>
                </a:solidFill>
              </a:rPr>
              <a:t>了</a:t>
            </a:r>
            <a:r>
              <a:rPr lang="en-US" altLang="zh-CN" sz="1050" dirty="0" smtClean="0">
                <a:solidFill>
                  <a:schemeClr val="tx1"/>
                </a:solidFill>
              </a:rPr>
              <a:t>LCP</a:t>
            </a:r>
            <a:r>
              <a:rPr lang="zh-CN" altLang="en-US" sz="1050" dirty="0" smtClean="0">
                <a:solidFill>
                  <a:schemeClr val="tx1"/>
                </a:solidFill>
              </a:rPr>
              <a:t>天线，</a:t>
            </a:r>
            <a:r>
              <a:rPr lang="en-US" altLang="zh-CN" sz="1050" dirty="0" smtClean="0">
                <a:solidFill>
                  <a:schemeClr val="tx1"/>
                </a:solidFill>
              </a:rPr>
              <a:t>LCP</a:t>
            </a:r>
            <a:r>
              <a:rPr lang="zh-CN" altLang="en-US" sz="1050" dirty="0" smtClean="0">
                <a:solidFill>
                  <a:schemeClr val="tx1"/>
                </a:solidFill>
              </a:rPr>
              <a:t>传输线及模组等产品，性能优异。同时，高性价的</a:t>
            </a:r>
            <a:r>
              <a:rPr lang="en-US" altLang="zh-CN" sz="1050" dirty="0" err="1" smtClean="0">
                <a:solidFill>
                  <a:schemeClr val="tx1"/>
                </a:solidFill>
              </a:rPr>
              <a:t>mPI</a:t>
            </a:r>
            <a:r>
              <a:rPr lang="zh-CN" altLang="en-US" sz="1050" dirty="0" smtClean="0">
                <a:solidFill>
                  <a:schemeClr val="tx1"/>
                </a:solidFill>
              </a:rPr>
              <a:t>基材传输线、天线及模组也可供客户选用。</a:t>
            </a:r>
            <a:r>
              <a:rPr lang="en-US" altLang="zh-CN" sz="1050" dirty="0" smtClean="0">
                <a:solidFill>
                  <a:schemeClr val="tx1"/>
                </a:solidFill>
              </a:rPr>
              <a:t>AAC</a:t>
            </a:r>
            <a:r>
              <a:rPr lang="zh-CN" altLang="en-US" sz="1050" dirty="0" smtClean="0">
                <a:solidFill>
                  <a:schemeClr val="tx1"/>
                </a:solidFill>
              </a:rPr>
              <a:t>可根据客户需要提供定制产品解决方案。</a:t>
            </a:r>
            <a:endParaRPr lang="zh-CN" altLang="en-US" sz="1050" dirty="0">
              <a:solidFill>
                <a:schemeClr val="tx1"/>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904976976"/>
              </p:ext>
            </p:extLst>
          </p:nvPr>
        </p:nvGraphicFramePr>
        <p:xfrm>
          <a:off x="343666" y="1938430"/>
          <a:ext cx="6138335" cy="2194560"/>
        </p:xfrm>
        <a:graphic>
          <a:graphicData uri="http://schemas.openxmlformats.org/drawingml/2006/table">
            <a:tbl>
              <a:tblPr firstRow="1" bandRow="1">
                <a:tableStyleId>{073A0DAA-6AF3-43AB-8588-CEC1D06C72B9}</a:tableStyleId>
              </a:tblPr>
              <a:tblGrid>
                <a:gridCol w="1994404">
                  <a:extLst>
                    <a:ext uri="{9D8B030D-6E8A-4147-A177-3AD203B41FA5}">
                      <a16:colId xmlns:a16="http://schemas.microsoft.com/office/drawing/2014/main" val="2020664660"/>
                    </a:ext>
                  </a:extLst>
                </a:gridCol>
                <a:gridCol w="2149527">
                  <a:extLst>
                    <a:ext uri="{9D8B030D-6E8A-4147-A177-3AD203B41FA5}">
                      <a16:colId xmlns:a16="http://schemas.microsoft.com/office/drawing/2014/main" val="1421456487"/>
                    </a:ext>
                  </a:extLst>
                </a:gridCol>
                <a:gridCol w="1994404">
                  <a:extLst>
                    <a:ext uri="{9D8B030D-6E8A-4147-A177-3AD203B41FA5}">
                      <a16:colId xmlns:a16="http://schemas.microsoft.com/office/drawing/2014/main" val="1088936046"/>
                    </a:ext>
                  </a:extLst>
                </a:gridCol>
              </a:tblGrid>
              <a:tr h="217556">
                <a:tc>
                  <a:txBody>
                    <a:bodyPr/>
                    <a:lstStyle/>
                    <a:p>
                      <a:r>
                        <a:rPr lang="zh-CN" altLang="en-US" sz="1000" dirty="0" smtClean="0"/>
                        <a:t>天线</a:t>
                      </a:r>
                      <a:r>
                        <a:rPr lang="en-US" altLang="zh-CN" sz="1000" dirty="0" smtClean="0"/>
                        <a:t>/</a:t>
                      </a:r>
                      <a:r>
                        <a:rPr lang="zh-CN" altLang="en-US" sz="1000" dirty="0" smtClean="0"/>
                        <a:t>传输线制程能力</a:t>
                      </a:r>
                      <a:endParaRPr lang="zh-CN" alt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r>
                        <a:rPr lang="zh-CN" altLang="en-US" sz="1000" dirty="0" smtClean="0"/>
                        <a:t>项目</a:t>
                      </a:r>
                      <a:endParaRPr lang="zh-CN" alt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r>
                        <a:rPr lang="zh-CN" altLang="en-US" sz="1000" dirty="0" smtClean="0"/>
                        <a:t>参数</a:t>
                      </a:r>
                      <a:endParaRPr lang="zh-CN" altLang="en-US" sz="10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507142879"/>
                  </a:ext>
                </a:extLst>
              </a:tr>
              <a:tr h="217556">
                <a:tc>
                  <a:txBody>
                    <a:bodyPr/>
                    <a:lstStyle/>
                    <a:p>
                      <a:pPr algn="l"/>
                      <a:r>
                        <a:rPr lang="zh-CN" altLang="en-US" sz="1000" dirty="0" smtClean="0"/>
                        <a:t>结构</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zh-CN" altLang="en-US" sz="1000" dirty="0" smtClean="0"/>
                        <a:t>层数</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dirty="0" smtClean="0"/>
                        <a:t>4</a:t>
                      </a:r>
                      <a:r>
                        <a:rPr lang="zh-CN" altLang="en-US" sz="1000" dirty="0" smtClean="0"/>
                        <a:t>层及以上</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71329290"/>
                  </a:ext>
                </a:extLst>
              </a:tr>
              <a:tr h="217556">
                <a:tc>
                  <a:txBody>
                    <a:bodyPr/>
                    <a:lstStyle/>
                    <a:p>
                      <a:pPr algn="l"/>
                      <a:r>
                        <a:rPr lang="zh-CN" altLang="en-US" sz="1000" dirty="0" smtClean="0"/>
                        <a:t>线宽</a:t>
                      </a:r>
                      <a:r>
                        <a:rPr lang="en-US" altLang="zh-CN" sz="1000" dirty="0" smtClean="0"/>
                        <a:t>/</a:t>
                      </a:r>
                      <a:r>
                        <a:rPr lang="zh-CN" altLang="en-US" sz="1000" dirty="0" smtClean="0"/>
                        <a:t>线距</a:t>
                      </a:r>
                      <a:r>
                        <a:rPr lang="en-US" altLang="zh-CN" sz="1000" dirty="0" smtClean="0"/>
                        <a:t>(</a:t>
                      </a:r>
                      <a:r>
                        <a:rPr lang="en-US" altLang="zh-CN" sz="1000" dirty="0" err="1" smtClean="0"/>
                        <a:t>μm</a:t>
                      </a:r>
                      <a:r>
                        <a:rPr lang="en-US" altLang="zh-CN" sz="1000" dirty="0" smtClean="0"/>
                        <a:t>)</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zh-CN" altLang="en-US" sz="1000" dirty="0" smtClean="0"/>
                        <a:t>铜</a:t>
                      </a:r>
                      <a:r>
                        <a:rPr lang="en-US" altLang="zh-CN" sz="1000" dirty="0" smtClean="0"/>
                        <a:t>-12μm</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dirty="0" smtClean="0"/>
                        <a:t>25/25μm</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57582163"/>
                  </a:ext>
                </a:extLst>
              </a:tr>
              <a:tr h="217556">
                <a:tc rowSpan="2">
                  <a:txBody>
                    <a:bodyPr/>
                    <a:lstStyle/>
                    <a:p>
                      <a:pPr algn="l"/>
                      <a:r>
                        <a:rPr lang="zh-CN" altLang="en-US" sz="1000" dirty="0" smtClean="0"/>
                        <a:t>通孔</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zh-CN" altLang="en-US" sz="1000" dirty="0" smtClean="0"/>
                        <a:t>机械孔径</a:t>
                      </a:r>
                      <a:r>
                        <a:rPr lang="en-US" altLang="zh-CN" sz="1000" dirty="0" smtClean="0"/>
                        <a:t>/</a:t>
                      </a:r>
                      <a:r>
                        <a:rPr lang="zh-CN" altLang="en-US" sz="1000" dirty="0" smtClean="0"/>
                        <a:t>焊盘</a:t>
                      </a:r>
                      <a:r>
                        <a:rPr lang="en-US" altLang="zh-CN" sz="1000" dirty="0" smtClean="0"/>
                        <a:t>(</a:t>
                      </a:r>
                      <a:r>
                        <a:rPr lang="en-US" altLang="zh-CN" sz="1000" dirty="0" err="1" smtClean="0"/>
                        <a:t>μm</a:t>
                      </a:r>
                      <a:r>
                        <a:rPr lang="en-US" altLang="zh-CN" sz="1000" dirty="0" smtClean="0"/>
                        <a:t>)</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dirty="0" smtClean="0"/>
                        <a:t>100/350</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22864427"/>
                  </a:ext>
                </a:extLst>
              </a:tr>
              <a:tr h="217556">
                <a:tc vMerge="1">
                  <a:txBody>
                    <a:bodyPr/>
                    <a:lstStyle/>
                    <a:p>
                      <a:endParaRPr lang="zh-CN" altLang="en-US" sz="1050" dirty="0"/>
                    </a:p>
                  </a:txBody>
                  <a:tcPr/>
                </a:tc>
                <a:tc>
                  <a:txBody>
                    <a:bodyPr/>
                    <a:lstStyle/>
                    <a:p>
                      <a:pPr algn="l"/>
                      <a:r>
                        <a:rPr lang="zh-CN" altLang="en-US" sz="1000" dirty="0" smtClean="0"/>
                        <a:t>镭射孔径</a:t>
                      </a:r>
                      <a:r>
                        <a:rPr lang="en-US" altLang="zh-CN" sz="1000" dirty="0" smtClean="0"/>
                        <a:t>/</a:t>
                      </a:r>
                      <a:r>
                        <a:rPr lang="zh-CN" altLang="en-US" sz="1000" dirty="0" smtClean="0"/>
                        <a:t>焊盘</a:t>
                      </a:r>
                      <a:r>
                        <a:rPr lang="en-US" altLang="zh-CN" sz="1000" dirty="0" smtClean="0"/>
                        <a:t>(</a:t>
                      </a:r>
                      <a:r>
                        <a:rPr lang="en-US" altLang="zh-CN" sz="1000" dirty="0" err="1" smtClean="0"/>
                        <a:t>μm</a:t>
                      </a:r>
                      <a:r>
                        <a:rPr lang="en-US" altLang="zh-CN" sz="1000" dirty="0" smtClean="0"/>
                        <a:t>)</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dirty="0" smtClean="0"/>
                        <a:t>100/250</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86711262"/>
                  </a:ext>
                </a:extLst>
              </a:tr>
              <a:tr h="217556">
                <a:tc rowSpan="2">
                  <a:txBody>
                    <a:bodyPr/>
                    <a:lstStyle/>
                    <a:p>
                      <a:pPr algn="l"/>
                      <a:r>
                        <a:rPr lang="zh-CN" altLang="en-US" sz="1000" dirty="0" smtClean="0"/>
                        <a:t>盲孔</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zh-CN" altLang="en-US" sz="1000" dirty="0" smtClean="0"/>
                        <a:t>孔径</a:t>
                      </a:r>
                      <a:r>
                        <a:rPr lang="en-US" altLang="zh-CN" sz="1000" dirty="0" smtClean="0"/>
                        <a:t>/</a:t>
                      </a:r>
                      <a:r>
                        <a:rPr lang="zh-CN" altLang="en-US" sz="1000" dirty="0" smtClean="0"/>
                        <a:t>焊盘</a:t>
                      </a:r>
                      <a:r>
                        <a:rPr lang="en-US" altLang="zh-CN" sz="1000" dirty="0" smtClean="0"/>
                        <a:t>(</a:t>
                      </a:r>
                      <a:r>
                        <a:rPr lang="en-US" altLang="zh-CN" sz="1000" dirty="0" err="1" smtClean="0"/>
                        <a:t>μm</a:t>
                      </a:r>
                      <a:r>
                        <a:rPr lang="en-US" altLang="zh-CN" sz="1000" dirty="0" smtClean="0"/>
                        <a:t>)</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dirty="0" smtClean="0"/>
                        <a:t>75/250</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40280449"/>
                  </a:ext>
                </a:extLst>
              </a:tr>
              <a:tr h="217556">
                <a:tc vMerge="1">
                  <a:txBody>
                    <a:bodyPr/>
                    <a:lstStyle/>
                    <a:p>
                      <a:pPr algn="l"/>
                      <a:endParaRPr lang="zh-CN" altLang="en-US" sz="1050" dirty="0"/>
                    </a:p>
                  </a:txBody>
                  <a:tcPr anchor="ctr"/>
                </a:tc>
                <a:tc>
                  <a:txBody>
                    <a:bodyPr/>
                    <a:lstStyle/>
                    <a:p>
                      <a:pPr algn="l"/>
                      <a:r>
                        <a:rPr lang="zh-CN" altLang="en-US" sz="1000" dirty="0" smtClean="0"/>
                        <a:t>贯穿孔径</a:t>
                      </a:r>
                      <a:r>
                        <a:rPr lang="en-US" altLang="zh-CN" sz="1000" dirty="0" smtClean="0"/>
                        <a:t>/</a:t>
                      </a:r>
                      <a:r>
                        <a:rPr lang="zh-CN" altLang="en-US" sz="1000" dirty="0" smtClean="0"/>
                        <a:t>焊盘</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dirty="0" smtClean="0"/>
                        <a:t>75/275</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46605854"/>
                  </a:ext>
                </a:extLst>
              </a:tr>
              <a:tr h="217556">
                <a:tc>
                  <a:txBody>
                    <a:bodyPr/>
                    <a:lstStyle/>
                    <a:p>
                      <a:pPr algn="l"/>
                      <a:r>
                        <a:rPr lang="zh-CN" altLang="en-US" sz="1000" dirty="0" smtClean="0"/>
                        <a:t>填孔</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zh-CN" altLang="en-US" sz="1000" dirty="0" smtClean="0"/>
                        <a:t>盲孔孔径</a:t>
                      </a:r>
                      <a:r>
                        <a:rPr lang="en-US" altLang="zh-CN" sz="1000" dirty="0" smtClean="0"/>
                        <a:t>/AR</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dirty="0" smtClean="0"/>
                        <a:t>100&amp;1.3</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77802791"/>
                  </a:ext>
                </a:extLst>
              </a:tr>
              <a:tr h="217556">
                <a:tc>
                  <a:txBody>
                    <a:bodyPr/>
                    <a:lstStyle/>
                    <a:p>
                      <a:pPr algn="l"/>
                      <a:r>
                        <a:rPr lang="zh-CN" altLang="en-US" sz="1000" dirty="0" smtClean="0"/>
                        <a:t>外型</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zh-CN" altLang="en-US" sz="1000" baseline="0" dirty="0" smtClean="0"/>
                        <a:t>外型到铜距离</a:t>
                      </a:r>
                      <a:r>
                        <a:rPr lang="en-US" altLang="zh-CN" sz="1000" baseline="0" dirty="0" smtClean="0"/>
                        <a:t>(</a:t>
                      </a:r>
                      <a:r>
                        <a:rPr lang="en-US" altLang="zh-CN" sz="1000" baseline="0" dirty="0" err="1" smtClean="0"/>
                        <a:t>μm</a:t>
                      </a:r>
                      <a:r>
                        <a:rPr lang="en-US" altLang="zh-CN" sz="1000" baseline="0" dirty="0" smtClean="0"/>
                        <a:t>) </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dirty="0" smtClean="0"/>
                        <a:t>100</a:t>
                      </a:r>
                      <a:endParaRPr lang="zh-CN" altLang="en-US" sz="100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95632494"/>
                  </a:ext>
                </a:extLst>
              </a:tr>
            </a:tbl>
          </a:graphicData>
        </a:graphic>
      </p:graphicFrame>
      <p:sp>
        <p:nvSpPr>
          <p:cNvPr id="2" name="文本框 1"/>
          <p:cNvSpPr txBox="1"/>
          <p:nvPr/>
        </p:nvSpPr>
        <p:spPr>
          <a:xfrm>
            <a:off x="2044341" y="8422480"/>
            <a:ext cx="2137829" cy="369332"/>
          </a:xfrm>
          <a:prstGeom prst="rect">
            <a:avLst/>
          </a:prstGeom>
          <a:noFill/>
        </p:spPr>
        <p:txBody>
          <a:bodyPr wrap="none" rtlCol="0">
            <a:spAutoFit/>
          </a:bodyPr>
          <a:lstStyle/>
          <a:p>
            <a:r>
              <a:rPr lang="en-US" altLang="zh-CN" dirty="0"/>
              <a:t>LCP</a:t>
            </a:r>
            <a:r>
              <a:rPr lang="zh-CN" altLang="en-US" dirty="0"/>
              <a:t>传输线天线模组</a:t>
            </a:r>
          </a:p>
        </p:txBody>
      </p:sp>
      <p:grpSp>
        <p:nvGrpSpPr>
          <p:cNvPr id="10" name="组合 9"/>
          <p:cNvGrpSpPr/>
          <p:nvPr/>
        </p:nvGrpSpPr>
        <p:grpSpPr>
          <a:xfrm>
            <a:off x="1056504" y="5722373"/>
            <a:ext cx="4423381" cy="2991884"/>
            <a:chOff x="9082736" y="1402437"/>
            <a:chExt cx="5492122" cy="4544655"/>
          </a:xfrm>
        </p:grpSpPr>
        <p:pic>
          <p:nvPicPr>
            <p:cNvPr id="11" name="图片 10"/>
            <p:cNvPicPr>
              <a:picLocks noChangeAspect="1"/>
            </p:cNvPicPr>
            <p:nvPr/>
          </p:nvPicPr>
          <p:blipFill>
            <a:blip r:embed="rId2">
              <a:extLst>
                <a:ext uri="{BEBA8EAE-BF5A-486C-A8C5-ECC9F3942E4B}">
                  <a14:imgProps xmlns:a14="http://schemas.microsoft.com/office/drawing/2010/main">
                    <a14:imgLayer r:embed="rId3">
                      <a14:imgEffect>
                        <a14:backgroundRemoval t="0" b="100000" l="6298" r="96960">
                          <a14:backgroundMark x1="34853" y1="26336" x2="25299" y2="12023"/>
                        </a14:backgroundRemoval>
                      </a14:imgEffect>
                    </a14:imgLayer>
                  </a14:imgProps>
                </a:ext>
                <a:ext uri="{28A0092B-C50C-407E-A947-70E740481C1C}">
                  <a14:useLocalDpi xmlns:a14="http://schemas.microsoft.com/office/drawing/2010/main" val="0"/>
                </a:ext>
              </a:extLst>
            </a:blip>
            <a:stretch>
              <a:fillRect/>
            </a:stretch>
          </p:blipFill>
          <p:spPr>
            <a:xfrm>
              <a:off x="10086900" y="1402437"/>
              <a:ext cx="4487957" cy="4418258"/>
            </a:xfrm>
            <a:prstGeom prst="rect">
              <a:avLst/>
            </a:prstGeom>
          </p:spPr>
        </p:pic>
        <p:sp>
          <p:nvSpPr>
            <p:cNvPr id="13" name="矩形标注 12"/>
            <p:cNvSpPr/>
            <p:nvPr/>
          </p:nvSpPr>
          <p:spPr>
            <a:xfrm>
              <a:off x="9655996" y="5193010"/>
              <a:ext cx="871740" cy="737867"/>
            </a:xfrm>
            <a:prstGeom prst="wedgeRectCallout">
              <a:avLst>
                <a:gd name="adj1" fmla="val 99221"/>
                <a:gd name="adj2" fmla="val -132407"/>
              </a:avLst>
            </a:prstGeom>
            <a:blipFill dpi="0" rotWithShape="1">
              <a:blip r:embed="rId4" cstate="print">
                <a:extLst>
                  <a:ext uri="{28A0092B-C50C-407E-A947-70E740481C1C}">
                    <a14:useLocalDpi xmlns:a14="http://schemas.microsoft.com/office/drawing/2010/main" val="0"/>
                  </a:ext>
                </a:extLst>
              </a:blip>
              <a:srcRect/>
              <a:stretch>
                <a:fillRect l="7000" t="6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标注 13"/>
            <p:cNvSpPr/>
            <p:nvPr/>
          </p:nvSpPr>
          <p:spPr>
            <a:xfrm>
              <a:off x="12038201" y="4881474"/>
              <a:ext cx="825650" cy="994287"/>
            </a:xfrm>
            <a:prstGeom prst="wedgeRectCallout">
              <a:avLst>
                <a:gd name="adj1" fmla="val -52929"/>
                <a:gd name="adj2" fmla="val -39416"/>
              </a:avLst>
            </a:prstGeom>
            <a:blipFill dpi="0" rotWithShape="1">
              <a:blip r:embed="rId5" cstate="print">
                <a:extLst>
                  <a:ext uri="{28A0092B-C50C-407E-A947-70E740481C1C}">
                    <a14:useLocalDpi xmlns:a14="http://schemas.microsoft.com/office/drawing/2010/main" val="0"/>
                  </a:ext>
                </a:extLst>
              </a:blip>
              <a:srcRect/>
              <a:stretch>
                <a:fillRect l="22000" b="1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标注 14"/>
            <p:cNvSpPr/>
            <p:nvPr/>
          </p:nvSpPr>
          <p:spPr>
            <a:xfrm>
              <a:off x="11207396" y="2238508"/>
              <a:ext cx="1003837" cy="652156"/>
            </a:xfrm>
            <a:prstGeom prst="wedgeRectCallout">
              <a:avLst>
                <a:gd name="adj1" fmla="val -78495"/>
                <a:gd name="adj2" fmla="val 140222"/>
              </a:avLst>
            </a:prstGeom>
            <a:blipFill dpi="0" rotWithShape="1">
              <a:blip r:embed="rId6" cstate="print">
                <a:extLst>
                  <a:ext uri="{28A0092B-C50C-407E-A947-70E740481C1C}">
                    <a14:useLocalDpi xmlns:a14="http://schemas.microsoft.com/office/drawing/2010/main" val="0"/>
                  </a:ext>
                </a:extLst>
              </a:blip>
              <a:srcRect/>
              <a:stretch>
                <a:fillRect l="34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2840495" y="4875145"/>
              <a:ext cx="1734363" cy="654515"/>
            </a:xfrm>
            <a:prstGeom prst="rect">
              <a:avLst/>
            </a:prstGeom>
            <a:noFill/>
          </p:spPr>
          <p:txBody>
            <a:bodyPr wrap="square" rtlCol="0">
              <a:spAutoFit/>
            </a:bodyPr>
            <a:lstStyle/>
            <a:p>
              <a:r>
                <a:rPr lang="en-US" altLang="zh-CN" sz="1100" dirty="0" smtClean="0"/>
                <a:t>LCP</a:t>
              </a:r>
              <a:r>
                <a:rPr lang="zh-CN" altLang="en-US" sz="1100" dirty="0" smtClean="0"/>
                <a:t>模组可集成并替代</a:t>
              </a:r>
              <a:r>
                <a:rPr lang="en-US" altLang="zh-CN" sz="1100" dirty="0" smtClean="0"/>
                <a:t>FR4</a:t>
              </a:r>
              <a:r>
                <a:rPr lang="zh-CN" altLang="en-US" sz="1100" dirty="0" smtClean="0"/>
                <a:t>小板</a:t>
              </a:r>
              <a:endParaRPr lang="zh-CN" altLang="en-US" sz="1100" dirty="0"/>
            </a:p>
          </p:txBody>
        </p:sp>
        <p:sp>
          <p:nvSpPr>
            <p:cNvPr id="17" name="文本框 16"/>
            <p:cNvSpPr txBox="1"/>
            <p:nvPr/>
          </p:nvSpPr>
          <p:spPr>
            <a:xfrm>
              <a:off x="11074965" y="1878022"/>
              <a:ext cx="1415334" cy="397384"/>
            </a:xfrm>
            <a:prstGeom prst="rect">
              <a:avLst/>
            </a:prstGeom>
            <a:noFill/>
          </p:spPr>
          <p:txBody>
            <a:bodyPr wrap="square" rtlCol="0">
              <a:spAutoFit/>
            </a:bodyPr>
            <a:lstStyle/>
            <a:p>
              <a:r>
                <a:rPr lang="zh-CN" altLang="en-US" sz="1100" dirty="0" smtClean="0"/>
                <a:t>传输线</a:t>
              </a:r>
              <a:r>
                <a:rPr lang="en-US" altLang="zh-CN" sz="1100" dirty="0" smtClean="0"/>
                <a:t>+</a:t>
              </a:r>
              <a:r>
                <a:rPr lang="zh-CN" altLang="en-US" sz="1100" dirty="0" smtClean="0"/>
                <a:t>连接器</a:t>
              </a:r>
              <a:endParaRPr lang="zh-CN" altLang="en-US" sz="1100" dirty="0"/>
            </a:p>
          </p:txBody>
        </p:sp>
        <p:sp>
          <p:nvSpPr>
            <p:cNvPr id="18" name="矩形标注 17"/>
            <p:cNvSpPr/>
            <p:nvPr/>
          </p:nvSpPr>
          <p:spPr>
            <a:xfrm>
              <a:off x="10210858" y="2649839"/>
              <a:ext cx="936093" cy="720435"/>
            </a:xfrm>
            <a:prstGeom prst="wedgeRectCallout">
              <a:avLst>
                <a:gd name="adj1" fmla="val -112214"/>
                <a:gd name="adj2" fmla="val -21581"/>
              </a:avLst>
            </a:prstGeom>
            <a:blipFill dpi="0" rotWithShape="1">
              <a:blip r:embed="rId7" cstate="print">
                <a:extLst>
                  <a:ext uri="{28A0092B-C50C-407E-A947-70E740481C1C}">
                    <a14:useLocalDpi xmlns:a14="http://schemas.microsoft.com/office/drawing/2010/main" val="0"/>
                  </a:ext>
                </a:extLst>
              </a:blip>
              <a:srcRect/>
              <a:stretch>
                <a:fillRect l="18000" b="12000"/>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082736" y="2203448"/>
              <a:ext cx="2124659" cy="397384"/>
            </a:xfrm>
            <a:prstGeom prst="rect">
              <a:avLst/>
            </a:prstGeom>
            <a:noFill/>
          </p:spPr>
          <p:txBody>
            <a:bodyPr wrap="square" rtlCol="0">
              <a:spAutoFit/>
            </a:bodyPr>
            <a:lstStyle/>
            <a:p>
              <a:r>
                <a:rPr lang="en-US" altLang="zh-CN" sz="1100" dirty="0"/>
                <a:t>LCP</a:t>
              </a:r>
              <a:r>
                <a:rPr lang="zh-CN" altLang="en-US" sz="1100" dirty="0"/>
                <a:t>模组可</a:t>
              </a:r>
              <a:r>
                <a:rPr lang="zh-CN" altLang="en-US" sz="1100" dirty="0" smtClean="0"/>
                <a:t>集成天线部分</a:t>
              </a:r>
              <a:endParaRPr lang="zh-CN" altLang="en-US" sz="1100" dirty="0"/>
            </a:p>
          </p:txBody>
        </p:sp>
        <p:sp>
          <p:nvSpPr>
            <p:cNvPr id="20" name="矩形标注 19"/>
            <p:cNvSpPr/>
            <p:nvPr/>
          </p:nvSpPr>
          <p:spPr bwMode="auto">
            <a:xfrm>
              <a:off x="11207396" y="2242592"/>
              <a:ext cx="1003838" cy="652156"/>
            </a:xfrm>
            <a:prstGeom prst="wedgeRectCallout">
              <a:avLst>
                <a:gd name="adj1" fmla="val 143644"/>
                <a:gd name="adj2" fmla="val 120272"/>
              </a:avLst>
            </a:prstGeom>
            <a:noFill/>
            <a:ln w="25400">
              <a:solidFill>
                <a:srgbClr val="8EA8D4"/>
              </a:solidFill>
            </a:ln>
            <a:extLst/>
          </p:spPr>
          <p:txBody>
            <a:bodyPr lIns="108000" tIns="108000" rIns="108000" bIns="108000" rtlCol="0" anchor="ctr"/>
            <a:lstStyle/>
            <a:p>
              <a:pPr algn="ctr"/>
              <a:endParaRPr lang="zh-CN" altLang="en-US"/>
            </a:p>
          </p:txBody>
        </p:sp>
        <p:sp>
          <p:nvSpPr>
            <p:cNvPr id="21" name="矩形标注 20"/>
            <p:cNvSpPr/>
            <p:nvPr/>
          </p:nvSpPr>
          <p:spPr bwMode="auto">
            <a:xfrm>
              <a:off x="10045335" y="2649839"/>
              <a:ext cx="1101616" cy="739024"/>
            </a:xfrm>
            <a:prstGeom prst="wedgeRectCallout">
              <a:avLst>
                <a:gd name="adj1" fmla="val 91207"/>
                <a:gd name="adj2" fmla="val 213051"/>
              </a:avLst>
            </a:prstGeom>
            <a:noFill/>
            <a:ln w="25400">
              <a:solidFill>
                <a:srgbClr val="8EA8D4"/>
              </a:solidFill>
            </a:ln>
            <a:extLst/>
          </p:spPr>
          <p:txBody>
            <a:bodyPr lIns="108000" tIns="108000" rIns="108000" bIns="108000" rtlCol="0" anchor="ctr"/>
            <a:lstStyle/>
            <a:p>
              <a:pPr algn="ctr"/>
              <a:endParaRPr lang="zh-CN" altLang="en-US"/>
            </a:p>
          </p:txBody>
        </p:sp>
        <p:sp>
          <p:nvSpPr>
            <p:cNvPr id="22" name="矩形标注 21"/>
            <p:cNvSpPr/>
            <p:nvPr/>
          </p:nvSpPr>
          <p:spPr bwMode="auto">
            <a:xfrm>
              <a:off x="12159700" y="4850453"/>
              <a:ext cx="661200" cy="970242"/>
            </a:xfrm>
            <a:prstGeom prst="wedgeRectCallout">
              <a:avLst>
                <a:gd name="adj1" fmla="val -181761"/>
                <a:gd name="adj2" fmla="val -32598"/>
              </a:avLst>
            </a:prstGeom>
            <a:noFill/>
            <a:ln w="25400">
              <a:solidFill>
                <a:srgbClr val="8EA8D4"/>
              </a:solidFill>
            </a:ln>
            <a:extLst/>
          </p:spPr>
          <p:txBody>
            <a:bodyPr lIns="108000" tIns="108000" rIns="108000" bIns="108000" rtlCol="0" anchor="ctr"/>
            <a:lstStyle/>
            <a:p>
              <a:pPr algn="ctr"/>
              <a:endParaRPr lang="zh-CN" altLang="en-US"/>
            </a:p>
          </p:txBody>
        </p:sp>
        <p:sp>
          <p:nvSpPr>
            <p:cNvPr id="23" name="矩形标注 22"/>
            <p:cNvSpPr/>
            <p:nvPr/>
          </p:nvSpPr>
          <p:spPr bwMode="auto">
            <a:xfrm>
              <a:off x="9722922" y="4994621"/>
              <a:ext cx="931190" cy="952471"/>
            </a:xfrm>
            <a:prstGeom prst="wedgeRectCallout">
              <a:avLst>
                <a:gd name="adj1" fmla="val 76383"/>
                <a:gd name="adj2" fmla="val -107789"/>
              </a:avLst>
            </a:prstGeom>
            <a:noFill/>
            <a:ln w="25400">
              <a:solidFill>
                <a:srgbClr val="8EA8D4"/>
              </a:solidFill>
            </a:ln>
            <a:extLst/>
          </p:spPr>
          <p:txBody>
            <a:bodyPr lIns="108000" tIns="108000" rIns="108000" bIns="108000" rtlCol="0" anchor="ctr"/>
            <a:lstStyle/>
            <a:p>
              <a:pPr algn="ctr"/>
              <a:endParaRPr lang="zh-CN" altLang="en-US"/>
            </a:p>
          </p:txBody>
        </p:sp>
      </p:grpSp>
      <p:graphicFrame>
        <p:nvGraphicFramePr>
          <p:cNvPr id="3" name="表格 2"/>
          <p:cNvGraphicFramePr>
            <a:graphicFrameLocks noGrp="1"/>
          </p:cNvGraphicFramePr>
          <p:nvPr>
            <p:extLst>
              <p:ext uri="{D42A27DB-BD31-4B8C-83A1-F6EECF244321}">
                <p14:modId xmlns:p14="http://schemas.microsoft.com/office/powerpoint/2010/main" val="2665801549"/>
              </p:ext>
            </p:extLst>
          </p:nvPr>
        </p:nvGraphicFramePr>
        <p:xfrm>
          <a:off x="351513" y="4330072"/>
          <a:ext cx="6130488" cy="1007083"/>
        </p:xfrm>
        <a:graphic>
          <a:graphicData uri="http://schemas.openxmlformats.org/drawingml/2006/table">
            <a:tbl>
              <a:tblPr firstRow="1" bandRow="1">
                <a:tableStyleId>{073A0DAA-6AF3-43AB-8588-CEC1D06C72B9}</a:tableStyleId>
              </a:tblPr>
              <a:tblGrid>
                <a:gridCol w="705762">
                  <a:extLst>
                    <a:ext uri="{9D8B030D-6E8A-4147-A177-3AD203B41FA5}">
                      <a16:colId xmlns:a16="http://schemas.microsoft.com/office/drawing/2014/main" val="3192341600"/>
                    </a:ext>
                  </a:extLst>
                </a:gridCol>
                <a:gridCol w="571344">
                  <a:extLst>
                    <a:ext uri="{9D8B030D-6E8A-4147-A177-3AD203B41FA5}">
                      <a16:colId xmlns:a16="http://schemas.microsoft.com/office/drawing/2014/main" val="1560565470"/>
                    </a:ext>
                  </a:extLst>
                </a:gridCol>
                <a:gridCol w="634719">
                  <a:extLst>
                    <a:ext uri="{9D8B030D-6E8A-4147-A177-3AD203B41FA5}">
                      <a16:colId xmlns:a16="http://schemas.microsoft.com/office/drawing/2014/main" val="4090252684"/>
                    </a:ext>
                  </a:extLst>
                </a:gridCol>
                <a:gridCol w="634719">
                  <a:extLst>
                    <a:ext uri="{9D8B030D-6E8A-4147-A177-3AD203B41FA5}">
                      <a16:colId xmlns:a16="http://schemas.microsoft.com/office/drawing/2014/main" val="1294244715"/>
                    </a:ext>
                  </a:extLst>
                </a:gridCol>
                <a:gridCol w="508646">
                  <a:extLst>
                    <a:ext uri="{9D8B030D-6E8A-4147-A177-3AD203B41FA5}">
                      <a16:colId xmlns:a16="http://schemas.microsoft.com/office/drawing/2014/main" val="2138913025"/>
                    </a:ext>
                  </a:extLst>
                </a:gridCol>
                <a:gridCol w="602003">
                  <a:extLst>
                    <a:ext uri="{9D8B030D-6E8A-4147-A177-3AD203B41FA5}">
                      <a16:colId xmlns:a16="http://schemas.microsoft.com/office/drawing/2014/main" val="1371181319"/>
                    </a:ext>
                  </a:extLst>
                </a:gridCol>
                <a:gridCol w="475992">
                  <a:extLst>
                    <a:ext uri="{9D8B030D-6E8A-4147-A177-3AD203B41FA5}">
                      <a16:colId xmlns:a16="http://schemas.microsoft.com/office/drawing/2014/main" val="1647708329"/>
                    </a:ext>
                  </a:extLst>
                </a:gridCol>
                <a:gridCol w="494657">
                  <a:extLst>
                    <a:ext uri="{9D8B030D-6E8A-4147-A177-3AD203B41FA5}">
                      <a16:colId xmlns:a16="http://schemas.microsoft.com/office/drawing/2014/main" val="547589258"/>
                    </a:ext>
                  </a:extLst>
                </a:gridCol>
                <a:gridCol w="446670">
                  <a:extLst>
                    <a:ext uri="{9D8B030D-6E8A-4147-A177-3AD203B41FA5}">
                      <a16:colId xmlns:a16="http://schemas.microsoft.com/office/drawing/2014/main" val="3483812083"/>
                    </a:ext>
                  </a:extLst>
                </a:gridCol>
                <a:gridCol w="459652">
                  <a:extLst>
                    <a:ext uri="{9D8B030D-6E8A-4147-A177-3AD203B41FA5}">
                      <a16:colId xmlns:a16="http://schemas.microsoft.com/office/drawing/2014/main" val="3640283513"/>
                    </a:ext>
                  </a:extLst>
                </a:gridCol>
                <a:gridCol w="596324">
                  <a:extLst>
                    <a:ext uri="{9D8B030D-6E8A-4147-A177-3AD203B41FA5}">
                      <a16:colId xmlns:a16="http://schemas.microsoft.com/office/drawing/2014/main" val="3395230806"/>
                    </a:ext>
                  </a:extLst>
                </a:gridCol>
              </a:tblGrid>
              <a:tr h="233667">
                <a:tc rowSpan="2">
                  <a:txBody>
                    <a:bodyPr/>
                    <a:lstStyle/>
                    <a:p>
                      <a:r>
                        <a:rPr lang="zh-CN" altLang="en-US" sz="1000" dirty="0" smtClean="0"/>
                        <a:t>基材类型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r>
                        <a:rPr lang="en-US" altLang="zh-CN" sz="1000" dirty="0" err="1" smtClean="0"/>
                        <a:t>Dk</a:t>
                      </a:r>
                      <a:endParaRPr lang="en-US" altLang="zh-CN" sz="1000" dirty="0" smtClean="0"/>
                    </a:p>
                    <a:p>
                      <a:r>
                        <a:rPr lang="en-US" altLang="zh-CN" sz="1000" dirty="0" smtClean="0"/>
                        <a:t>(10GHz)</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000" dirty="0" err="1" smtClean="0"/>
                        <a:t>Df</a:t>
                      </a:r>
                      <a:endParaRPr lang="en-US" altLang="zh-CN" sz="1000" dirty="0" smtClean="0"/>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000" dirty="0" smtClean="0"/>
                        <a:t>(10GHz)</a:t>
                      </a:r>
                      <a:endParaRPr lang="zh-CN" altLang="en-US" sz="1000" dirty="0" smtClean="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rowSpan="2">
                  <a:txBody>
                    <a:bodyPr/>
                    <a:lstStyle/>
                    <a:p>
                      <a:r>
                        <a:rPr lang="zh-CN" altLang="en-US" sz="1000" dirty="0" smtClean="0"/>
                        <a:t>回损</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gridSpan="7">
                  <a:txBody>
                    <a:bodyPr/>
                    <a:lstStyle/>
                    <a:p>
                      <a:r>
                        <a:rPr lang="zh-CN" altLang="en-US" sz="1000" dirty="0" smtClean="0"/>
                        <a:t>插入损耗（</a:t>
                      </a:r>
                      <a:r>
                        <a:rPr lang="en-US" altLang="zh-CN" sz="1000" dirty="0" smtClean="0"/>
                        <a:t>dB/mm</a:t>
                      </a:r>
                      <a:r>
                        <a:rPr lang="zh-CN" altLang="en-US" sz="1000" dirty="0" smtClean="0"/>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795097963"/>
                  </a:ext>
                </a:extLst>
              </a:tr>
              <a:tr h="155170">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tc vMerge="1">
                  <a:txBody>
                    <a:bodyPr/>
                    <a:lstStyle/>
                    <a:p>
                      <a:endParaRPr lang="zh-CN" altLang="en-US" dirty="0"/>
                    </a:p>
                  </a:txBody>
                  <a:tcPr/>
                </a:tc>
                <a:tc>
                  <a:txBody>
                    <a:bodyPr/>
                    <a:lstStyle/>
                    <a:p>
                      <a:pPr algn="l" rtl="0" fontAlgn="ctr"/>
                      <a:r>
                        <a:rPr lang="en-US" sz="1000" u="none" strike="noStrike" dirty="0">
                          <a:effectLst/>
                        </a:rPr>
                        <a:t>0.7GHz</a:t>
                      </a:r>
                      <a:endParaRPr lang="en-US" sz="1000" b="0" i="0" u="none" strike="noStrike" dirty="0">
                        <a:solidFill>
                          <a:schemeClr val="tx1"/>
                        </a:solidFill>
                        <a:effectLst/>
                        <a:latin typeface="Calibri" panose="020F0502020204030204" pitchFamily="34" charset="0"/>
                        <a:ea typeface="宋体"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en-US" sz="1000" u="none" strike="noStrike" dirty="0">
                          <a:effectLst/>
                        </a:rPr>
                        <a:t>1.7GHz</a:t>
                      </a:r>
                      <a:endParaRPr lang="en-US" sz="100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en-US" sz="1000" u="none" strike="noStrike" dirty="0">
                          <a:effectLst/>
                        </a:rPr>
                        <a:t>2.7GHz</a:t>
                      </a:r>
                      <a:endParaRPr lang="en-US" sz="100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en-US" sz="1000" u="none" strike="noStrike">
                          <a:effectLst/>
                        </a:rPr>
                        <a:t>3.3GHz</a:t>
                      </a:r>
                      <a:endParaRPr lang="en-US" sz="1000" b="0" i="0" u="none" strike="noStrike">
                        <a:solidFill>
                          <a:srgbClr val="000000"/>
                        </a:solidFill>
                        <a:effectLst/>
                        <a:latin typeface="Calibri" panose="020F0502020204030204" pitchFamily="34" charset="0"/>
                        <a:ea typeface="宋体"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en-US" sz="1000" u="none" strike="noStrike" dirty="0">
                          <a:effectLst/>
                        </a:rPr>
                        <a:t>5.0GHz</a:t>
                      </a:r>
                      <a:endParaRPr lang="en-US" sz="100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en-US" sz="1000" u="none" strike="noStrike" dirty="0">
                          <a:effectLst/>
                        </a:rPr>
                        <a:t>6.0GHz</a:t>
                      </a:r>
                      <a:endParaRPr lang="en-US" sz="100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ctr"/>
                      <a:r>
                        <a:rPr lang="en-US" sz="1000" u="none" strike="noStrike" dirty="0">
                          <a:effectLst/>
                        </a:rPr>
                        <a:t>10.0GHz</a:t>
                      </a:r>
                      <a:endParaRPr lang="en-US" sz="1000" b="0" i="0" u="none" strike="noStrike" dirty="0">
                        <a:solidFill>
                          <a:srgbClr val="000000"/>
                        </a:solidFill>
                        <a:effectLst/>
                        <a:latin typeface="Calibri" panose="020F0502020204030204" pitchFamily="34" charset="0"/>
                        <a:ea typeface="宋体"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037251084"/>
                  </a:ext>
                </a:extLst>
              </a:tr>
              <a:tr h="300659">
                <a:tc>
                  <a:txBody>
                    <a:bodyPr/>
                    <a:lstStyle/>
                    <a:p>
                      <a:pPr algn="l"/>
                      <a:r>
                        <a:rPr lang="en-US" altLang="zh-CN" sz="1000" u="none" strike="noStrike" kern="1200" dirty="0" smtClean="0">
                          <a:effectLst/>
                        </a:rPr>
                        <a:t>LCP</a:t>
                      </a:r>
                      <a:endParaRPr lang="en-US" altLang="zh-CN" sz="1000" b="0" i="0" u="none" strike="noStrike" kern="1200" dirty="0" smtClean="0">
                        <a:solidFill>
                          <a:srgbClr val="000000"/>
                        </a:solidFill>
                        <a:effectLst/>
                        <a:latin typeface="Calibri" panose="020F0502020204030204" pitchFamily="34" charset="0"/>
                        <a:ea typeface="宋体" panose="02010600030101010101" pitchFamily="2" charset="-122"/>
                        <a:cs typeface="+mn-cs"/>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u="none" strike="noStrike" kern="1200" dirty="0" smtClean="0">
                          <a:effectLst/>
                        </a:rPr>
                        <a:t>3.0</a:t>
                      </a:r>
                      <a:endParaRPr lang="en-US" altLang="zh-CN" sz="1000" b="0" i="0" u="none" strike="noStrike" kern="1200" dirty="0" smtClean="0">
                        <a:solidFill>
                          <a:srgbClr val="000000"/>
                        </a:solidFill>
                        <a:effectLst/>
                        <a:latin typeface="Calibri" panose="020F0502020204030204" pitchFamily="34" charset="0"/>
                        <a:ea typeface="宋体" panose="02010600030101010101" pitchFamily="2" charset="-122"/>
                        <a:cs typeface="+mn-cs"/>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u="none" strike="noStrike" kern="1200" dirty="0" smtClean="0">
                          <a:effectLst/>
                        </a:rPr>
                        <a:t>0.0016</a:t>
                      </a:r>
                      <a:endParaRPr lang="en-US" altLang="zh-CN" sz="1000" b="0" i="0" u="none" strike="noStrike" kern="1200" dirty="0" smtClean="0">
                        <a:solidFill>
                          <a:srgbClr val="000000"/>
                        </a:solidFill>
                        <a:effectLst/>
                        <a:latin typeface="Calibri" panose="020F0502020204030204" pitchFamily="34" charset="0"/>
                        <a:ea typeface="宋体" panose="02010600030101010101" pitchFamily="2" charset="-122"/>
                        <a:cs typeface="+mn-cs"/>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kern="1200" dirty="0" smtClean="0">
                          <a:effectLst/>
                        </a:rPr>
                        <a:t>&lt;-</a:t>
                      </a:r>
                      <a:r>
                        <a:rPr lang="en-US" sz="1000" u="none" strike="noStrike" kern="1200" dirty="0">
                          <a:effectLst/>
                        </a:rPr>
                        <a:t>20dB</a:t>
                      </a:r>
                      <a:endParaRPr lang="en-US"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effectLst/>
                        </a:rPr>
                        <a:t>-0.006</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effectLst/>
                        </a:rPr>
                        <a:t>-0.01</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effectLst/>
                        </a:rPr>
                        <a:t>-0.013</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effectLst/>
                        </a:rPr>
                        <a:t>-0.014</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effectLst/>
                        </a:rPr>
                        <a:t>-0.018</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effectLst/>
                        </a:rPr>
                        <a:t>-0.02</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kern="1200" dirty="0">
                          <a:effectLst/>
                        </a:rPr>
                        <a:t>-0.027</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35495951"/>
                  </a:ext>
                </a:extLst>
              </a:tr>
              <a:tr h="300659">
                <a:tc>
                  <a:txBody>
                    <a:bodyPr/>
                    <a:lstStyle/>
                    <a:p>
                      <a:pPr algn="l"/>
                      <a:r>
                        <a:rPr lang="en-US" altLang="zh-CN" sz="1000" u="none" strike="noStrike" kern="1200" dirty="0" smtClean="0">
                          <a:effectLst/>
                        </a:rPr>
                        <a:t>mPI</a:t>
                      </a:r>
                      <a:endParaRPr lang="en-US" altLang="zh-CN" sz="1000" b="0" i="0" u="none" strike="noStrike" kern="1200" dirty="0" smtClean="0">
                        <a:solidFill>
                          <a:srgbClr val="000000"/>
                        </a:solidFill>
                        <a:effectLst/>
                        <a:latin typeface="Calibri" panose="020F0502020204030204" pitchFamily="34" charset="0"/>
                        <a:ea typeface="宋体" panose="02010600030101010101" pitchFamily="2" charset="-122"/>
                        <a:cs typeface="+mn-cs"/>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u="none" strike="noStrike" kern="1200" dirty="0" smtClean="0">
                          <a:effectLst/>
                        </a:rPr>
                        <a:t>3.2</a:t>
                      </a:r>
                      <a:endParaRPr lang="en-US" altLang="zh-CN" sz="1000" b="0" i="0" u="none" strike="noStrike" kern="1200" dirty="0" smtClean="0">
                        <a:solidFill>
                          <a:srgbClr val="000000"/>
                        </a:solidFill>
                        <a:effectLst/>
                        <a:latin typeface="Calibri" panose="020F0502020204030204" pitchFamily="34" charset="0"/>
                        <a:ea typeface="宋体" panose="02010600030101010101" pitchFamily="2" charset="-122"/>
                        <a:cs typeface="+mn-cs"/>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a:r>
                        <a:rPr lang="en-US" altLang="zh-CN" sz="1000" u="none" strike="noStrike" kern="1200" dirty="0" smtClean="0">
                          <a:effectLst/>
                        </a:rPr>
                        <a:t>0.003</a:t>
                      </a:r>
                      <a:endParaRPr lang="en-US" altLang="zh-CN" sz="1000" b="0" i="0" u="none" strike="noStrike" kern="1200" dirty="0" smtClean="0">
                        <a:solidFill>
                          <a:srgbClr val="000000"/>
                        </a:solidFill>
                        <a:effectLst/>
                        <a:latin typeface="Calibri" panose="020F0502020204030204" pitchFamily="34" charset="0"/>
                        <a:ea typeface="宋体" panose="02010600030101010101" pitchFamily="2" charset="-122"/>
                        <a:cs typeface="+mn-cs"/>
                      </a:endParaRPr>
                    </a:p>
                  </a:txBody>
                  <a:tcPr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b"/>
                      <a:r>
                        <a:rPr lang="en-US" sz="1000" u="none" strike="noStrike" kern="1200" dirty="0" smtClean="0">
                          <a:effectLst/>
                        </a:rPr>
                        <a:t>&lt;-</a:t>
                      </a:r>
                      <a:r>
                        <a:rPr lang="en-US" sz="1000" u="none" strike="noStrike" kern="1200" dirty="0">
                          <a:effectLst/>
                        </a:rPr>
                        <a:t>20dB</a:t>
                      </a:r>
                      <a:endParaRPr lang="en-US"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b"/>
                      <a:r>
                        <a:rPr lang="en-US" altLang="zh-CN" sz="1000" u="none" strike="noStrike" kern="1200" dirty="0">
                          <a:effectLst/>
                        </a:rPr>
                        <a:t>-0.006</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b"/>
                      <a:r>
                        <a:rPr lang="en-US" altLang="zh-CN" sz="1000" u="none" strike="noStrike" kern="1200" dirty="0">
                          <a:effectLst/>
                        </a:rPr>
                        <a:t>-0.01</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b"/>
                      <a:r>
                        <a:rPr lang="en-US" altLang="zh-CN" sz="1000" u="none" strike="noStrike" kern="1200" dirty="0">
                          <a:effectLst/>
                        </a:rPr>
                        <a:t>-0.013</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b"/>
                      <a:r>
                        <a:rPr lang="en-US" altLang="zh-CN" sz="1000" u="none" strike="noStrike" kern="1200" dirty="0">
                          <a:effectLst/>
                        </a:rPr>
                        <a:t>-0.015</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b"/>
                      <a:r>
                        <a:rPr lang="en-US" altLang="zh-CN" sz="1000" u="none" strike="noStrike" kern="1200" dirty="0">
                          <a:effectLst/>
                        </a:rPr>
                        <a:t>-0.02</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b"/>
                      <a:r>
                        <a:rPr lang="en-US" altLang="zh-CN" sz="1000" u="none" strike="noStrike" kern="1200" dirty="0">
                          <a:effectLst/>
                        </a:rPr>
                        <a:t>-0.022</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rtl="0" fontAlgn="b"/>
                      <a:r>
                        <a:rPr lang="en-US" altLang="zh-CN" sz="1000" u="none" strike="noStrike" kern="1200" dirty="0">
                          <a:effectLst/>
                        </a:rPr>
                        <a:t>-0.033</a:t>
                      </a:r>
                      <a:endParaRPr lang="en-US" altLang="zh-CN" sz="1000" b="0" i="0" u="none" strike="noStrike" kern="1200" dirty="0">
                        <a:solidFill>
                          <a:srgbClr val="000000"/>
                        </a:solidFill>
                        <a:effectLst/>
                        <a:latin typeface="Calibri" panose="020F0502020204030204" pitchFamily="34" charset="0"/>
                        <a:ea typeface="宋体" panose="02010600030101010101" pitchFamily="2" charset="-122"/>
                        <a:cs typeface="+mn-cs"/>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17189112"/>
                  </a:ext>
                </a:extLst>
              </a:tr>
            </a:tbl>
          </a:graphicData>
        </a:graphic>
      </p:graphicFrame>
    </p:spTree>
    <p:extLst>
      <p:ext uri="{BB962C8B-B14F-4D97-AF65-F5344CB8AC3E}">
        <p14:creationId xmlns:p14="http://schemas.microsoft.com/office/powerpoint/2010/main" val="29244424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4643" y="345950"/>
            <a:ext cx="6138335" cy="28620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400" b="1" dirty="0">
                <a:solidFill>
                  <a:schemeClr val="tx1"/>
                </a:solidFill>
                <a:ea typeface="微软雅黑" panose="020B0503020204020204" pitchFamily="34" charset="-122"/>
              </a:rPr>
              <a:t>LDS</a:t>
            </a:r>
            <a:r>
              <a:rPr lang="zh-CN" altLang="en-US" sz="1400" b="1" dirty="0" smtClean="0">
                <a:solidFill>
                  <a:schemeClr val="tx1"/>
                </a:solidFill>
                <a:ea typeface="微软雅黑" panose="020B0503020204020204" pitchFamily="34" charset="-122"/>
              </a:rPr>
              <a:t>天线</a:t>
            </a:r>
            <a:r>
              <a:rPr lang="en-US" altLang="zh-CN" sz="1400" b="1" dirty="0" smtClean="0">
                <a:solidFill>
                  <a:schemeClr val="tx1"/>
                </a:solidFill>
                <a:ea typeface="微软雅黑" panose="020B0503020204020204" pitchFamily="34" charset="-122"/>
              </a:rPr>
              <a:t>/</a:t>
            </a:r>
            <a:r>
              <a:rPr lang="zh-CN" altLang="en-US" sz="1400" b="1" dirty="0" smtClean="0">
                <a:solidFill>
                  <a:schemeClr val="tx1"/>
                </a:solidFill>
                <a:ea typeface="微软雅黑" panose="020B0503020204020204" pitchFamily="34" charset="-122"/>
              </a:rPr>
              <a:t>电磁屏蔽件</a:t>
            </a:r>
            <a:endParaRPr lang="en-US" altLang="zh-CN" sz="1400" b="1" dirty="0" smtClean="0">
              <a:solidFill>
                <a:schemeClr val="tx1"/>
              </a:solidFill>
              <a:ea typeface="微软雅黑" panose="020B0503020204020204" pitchFamily="34" charset="-122"/>
            </a:endParaRPr>
          </a:p>
          <a:p>
            <a:pPr>
              <a:spcAft>
                <a:spcPts val="600"/>
              </a:spcAft>
            </a:pPr>
            <a:r>
              <a:rPr lang="en-US" altLang="zh-CN" sz="1050" dirty="0" smtClean="0">
                <a:solidFill>
                  <a:schemeClr val="tx1"/>
                </a:solidFill>
                <a:latin typeface="+mn-ea"/>
              </a:rPr>
              <a:t>AAC</a:t>
            </a:r>
            <a:r>
              <a:rPr lang="zh-CN" altLang="en-US" sz="1050" dirty="0" smtClean="0">
                <a:solidFill>
                  <a:schemeClr val="tx1"/>
                </a:solidFill>
                <a:latin typeface="+mn-ea"/>
              </a:rPr>
              <a:t>可根据客户需要提供</a:t>
            </a:r>
            <a:r>
              <a:rPr lang="en-US" altLang="zh-CN" sz="1050" dirty="0" smtClean="0">
                <a:solidFill>
                  <a:schemeClr val="tx1"/>
                </a:solidFill>
                <a:latin typeface="+mn-ea"/>
              </a:rPr>
              <a:t>LDS</a:t>
            </a:r>
            <a:r>
              <a:rPr lang="zh-CN" altLang="en-US" sz="1050" dirty="0" smtClean="0">
                <a:solidFill>
                  <a:schemeClr val="tx1"/>
                </a:solidFill>
                <a:latin typeface="+mn-ea"/>
              </a:rPr>
              <a:t>天线解决方案，内容包括射频仿真，天线评估，</a:t>
            </a:r>
            <a:r>
              <a:rPr lang="en-US" altLang="zh-CN" sz="1050" dirty="0" smtClean="0">
                <a:solidFill>
                  <a:schemeClr val="tx1"/>
                </a:solidFill>
                <a:latin typeface="+mn-ea"/>
              </a:rPr>
              <a:t>5G</a:t>
            </a:r>
            <a:r>
              <a:rPr lang="zh-CN" altLang="en-US" sz="1050" dirty="0" smtClean="0">
                <a:solidFill>
                  <a:schemeClr val="tx1"/>
                </a:solidFill>
                <a:latin typeface="+mn-ea"/>
              </a:rPr>
              <a:t>频段调试，塑模具设计，冲压模具设计，注塑加工，冲压件加工，镭雕，化镀，组装散热石墨片等辅材，性能一致性测试。客户可选择</a:t>
            </a:r>
            <a:r>
              <a:rPr lang="en-US" altLang="zh-CN" sz="1050" dirty="0" smtClean="0">
                <a:solidFill>
                  <a:schemeClr val="tx1"/>
                </a:solidFill>
                <a:latin typeface="+mn-ea"/>
              </a:rPr>
              <a:t>PC</a:t>
            </a:r>
            <a:r>
              <a:rPr lang="zh-CN" altLang="en-US" sz="1050" dirty="0" smtClean="0">
                <a:solidFill>
                  <a:schemeClr val="tx1"/>
                </a:solidFill>
                <a:latin typeface="+mn-ea"/>
              </a:rPr>
              <a:t>，</a:t>
            </a:r>
            <a:r>
              <a:rPr lang="en-US" altLang="zh-CN" sz="1050" dirty="0" smtClean="0">
                <a:solidFill>
                  <a:schemeClr val="tx1"/>
                </a:solidFill>
                <a:latin typeface="+mn-ea"/>
              </a:rPr>
              <a:t>PPS</a:t>
            </a:r>
            <a:r>
              <a:rPr lang="zh-CN" altLang="en-US" sz="1050" dirty="0" smtClean="0">
                <a:solidFill>
                  <a:schemeClr val="tx1"/>
                </a:solidFill>
                <a:latin typeface="+mn-ea"/>
              </a:rPr>
              <a:t>，</a:t>
            </a:r>
            <a:r>
              <a:rPr lang="en-US" altLang="zh-CN" sz="1050" dirty="0" smtClean="0">
                <a:solidFill>
                  <a:schemeClr val="tx1"/>
                </a:solidFill>
                <a:latin typeface="+mn-ea"/>
              </a:rPr>
              <a:t>PPO</a:t>
            </a:r>
            <a:r>
              <a:rPr lang="zh-CN" altLang="en-US" sz="1050" dirty="0" smtClean="0">
                <a:solidFill>
                  <a:schemeClr val="tx1"/>
                </a:solidFill>
                <a:latin typeface="+mn-ea"/>
              </a:rPr>
              <a:t>，</a:t>
            </a:r>
            <a:r>
              <a:rPr lang="en-US" altLang="zh-CN" sz="1050" dirty="0" smtClean="0">
                <a:solidFill>
                  <a:schemeClr val="tx1"/>
                </a:solidFill>
                <a:latin typeface="+mn-ea"/>
              </a:rPr>
              <a:t>LCP</a:t>
            </a:r>
            <a:r>
              <a:rPr lang="zh-CN" altLang="en-US" sz="1050" dirty="0" smtClean="0">
                <a:solidFill>
                  <a:schemeClr val="tx1"/>
                </a:solidFill>
                <a:latin typeface="+mn-ea"/>
              </a:rPr>
              <a:t>等基材注塑，可内嵌钢片注塑。</a:t>
            </a:r>
            <a:endParaRPr lang="en-US" altLang="zh-CN" sz="1050" dirty="0" smtClean="0">
              <a:solidFill>
                <a:schemeClr val="tx1"/>
              </a:solidFill>
              <a:latin typeface="+mn-ea"/>
            </a:endParaRPr>
          </a:p>
          <a:p>
            <a:pPr>
              <a:spcAft>
                <a:spcPts val="600"/>
              </a:spcAft>
            </a:pPr>
            <a:r>
              <a:rPr lang="en-US" altLang="zh-CN" sz="1050" dirty="0" smtClean="0">
                <a:solidFill>
                  <a:schemeClr val="tx1"/>
                </a:solidFill>
                <a:latin typeface="+mn-ea"/>
              </a:rPr>
              <a:t>LDS</a:t>
            </a:r>
            <a:r>
              <a:rPr lang="zh-CN" altLang="en-US" sz="1050" dirty="0" smtClean="0">
                <a:solidFill>
                  <a:schemeClr val="tx1"/>
                </a:solidFill>
                <a:latin typeface="+mn-ea"/>
              </a:rPr>
              <a:t>天线主要产品方案有：</a:t>
            </a:r>
            <a:endParaRPr lang="en-US" altLang="zh-CN" sz="1050" dirty="0">
              <a:solidFill>
                <a:schemeClr val="tx1"/>
              </a:solidFill>
              <a:latin typeface="+mn-ea"/>
            </a:endParaRPr>
          </a:p>
          <a:p>
            <a:pPr marL="171450" indent="-171450" algn="just">
              <a:spcAft>
                <a:spcPts val="600"/>
              </a:spcAft>
              <a:buFont typeface="Arial" panose="020B0604020202020204" pitchFamily="34" charset="0"/>
              <a:buChar char="•"/>
            </a:pPr>
            <a:r>
              <a:rPr lang="zh-CN" altLang="en-US" sz="1050" dirty="0">
                <a:solidFill>
                  <a:schemeClr val="tx1"/>
                </a:solidFill>
                <a:latin typeface="+mn-ea"/>
              </a:rPr>
              <a:t>天线</a:t>
            </a:r>
            <a:r>
              <a:rPr lang="zh-CN" altLang="en-US" sz="1050" dirty="0" smtClean="0">
                <a:solidFill>
                  <a:schemeClr val="tx1"/>
                </a:solidFill>
                <a:latin typeface="+mn-ea"/>
              </a:rPr>
              <a:t>支架</a:t>
            </a:r>
            <a:r>
              <a:rPr lang="en-US" altLang="zh-CN" sz="1050" dirty="0" smtClean="0">
                <a:solidFill>
                  <a:schemeClr val="tx1"/>
                </a:solidFill>
                <a:latin typeface="+mn-ea"/>
              </a:rPr>
              <a:t>+</a:t>
            </a:r>
            <a:r>
              <a:rPr lang="zh-CN" altLang="en-US" sz="1050" dirty="0" smtClean="0">
                <a:solidFill>
                  <a:schemeClr val="tx1"/>
                </a:solidFill>
                <a:latin typeface="+mn-ea"/>
              </a:rPr>
              <a:t>内嵌钢片</a:t>
            </a:r>
            <a:r>
              <a:rPr lang="en-US" altLang="zh-CN" sz="1050" dirty="0" smtClean="0">
                <a:solidFill>
                  <a:schemeClr val="tx1"/>
                </a:solidFill>
                <a:latin typeface="+mn-ea"/>
              </a:rPr>
              <a:t>+LDS</a:t>
            </a:r>
            <a:r>
              <a:rPr lang="zh-CN" altLang="en-US" sz="1050" dirty="0" smtClean="0">
                <a:solidFill>
                  <a:schemeClr val="tx1"/>
                </a:solidFill>
                <a:latin typeface="+mn-ea"/>
              </a:rPr>
              <a:t>镀层</a:t>
            </a:r>
            <a:r>
              <a:rPr lang="en-US" altLang="zh-CN" sz="1050" dirty="0" smtClean="0">
                <a:solidFill>
                  <a:schemeClr val="tx1"/>
                </a:solidFill>
                <a:latin typeface="+mn-ea"/>
              </a:rPr>
              <a:t>+</a:t>
            </a:r>
            <a:r>
              <a:rPr lang="zh-CN" altLang="en-US" sz="1050" dirty="0" smtClean="0">
                <a:solidFill>
                  <a:schemeClr val="tx1"/>
                </a:solidFill>
                <a:latin typeface="+mn-ea"/>
              </a:rPr>
              <a:t>散热石墨片等辅</a:t>
            </a:r>
            <a:r>
              <a:rPr lang="zh-CN" altLang="en-US" sz="1050" dirty="0">
                <a:solidFill>
                  <a:schemeClr val="tx1"/>
                </a:solidFill>
                <a:latin typeface="+mn-ea"/>
              </a:rPr>
              <a:t>材组装</a:t>
            </a:r>
          </a:p>
          <a:p>
            <a:pPr marL="171450" indent="-171450" algn="just">
              <a:spcAft>
                <a:spcPts val="600"/>
              </a:spcAft>
              <a:buFont typeface="Arial" panose="020B0604020202020204" pitchFamily="34" charset="0"/>
              <a:buChar char="•"/>
            </a:pPr>
            <a:r>
              <a:rPr lang="en-US" altLang="zh-CN" sz="1050" dirty="0">
                <a:solidFill>
                  <a:schemeClr val="tx1"/>
                </a:solidFill>
                <a:latin typeface="+mn-ea"/>
              </a:rPr>
              <a:t>BOX</a:t>
            </a:r>
            <a:r>
              <a:rPr lang="zh-CN" altLang="en-US" sz="1050" dirty="0">
                <a:solidFill>
                  <a:schemeClr val="tx1"/>
                </a:solidFill>
                <a:latin typeface="+mn-ea"/>
              </a:rPr>
              <a:t>支架：</a:t>
            </a:r>
            <a:r>
              <a:rPr lang="en-US" altLang="zh-CN" sz="1050" dirty="0">
                <a:solidFill>
                  <a:schemeClr val="tx1"/>
                </a:solidFill>
                <a:latin typeface="+mn-ea"/>
              </a:rPr>
              <a:t>LDS</a:t>
            </a:r>
            <a:r>
              <a:rPr lang="zh-CN" altLang="en-US" sz="1050" dirty="0" smtClean="0">
                <a:solidFill>
                  <a:schemeClr val="tx1"/>
                </a:solidFill>
                <a:latin typeface="+mn-ea"/>
              </a:rPr>
              <a:t>天线</a:t>
            </a:r>
            <a:r>
              <a:rPr lang="zh-CN" altLang="en-US" sz="1050" dirty="0">
                <a:solidFill>
                  <a:schemeClr val="tx1"/>
                </a:solidFill>
                <a:latin typeface="+mn-ea"/>
              </a:rPr>
              <a:t>盖板</a:t>
            </a:r>
            <a:r>
              <a:rPr lang="en-US" altLang="zh-CN" sz="1050" dirty="0" smtClean="0">
                <a:solidFill>
                  <a:schemeClr val="tx1"/>
                </a:solidFill>
                <a:latin typeface="+mn-ea"/>
              </a:rPr>
              <a:t>+SPK BOX+</a:t>
            </a:r>
            <a:r>
              <a:rPr lang="zh-CN" altLang="en-US" sz="1050" dirty="0" smtClean="0">
                <a:solidFill>
                  <a:schemeClr val="tx1"/>
                </a:solidFill>
                <a:latin typeface="+mn-ea"/>
              </a:rPr>
              <a:t>内嵌钢片</a:t>
            </a:r>
            <a:endParaRPr lang="en-US" altLang="zh-CN" sz="1050" dirty="0">
              <a:solidFill>
                <a:schemeClr val="tx1"/>
              </a:solidFill>
              <a:latin typeface="+mn-ea"/>
            </a:endParaRPr>
          </a:p>
          <a:p>
            <a:pPr marL="171450" indent="-171450" algn="just">
              <a:spcAft>
                <a:spcPts val="600"/>
              </a:spcAft>
              <a:buFont typeface="Arial" panose="020B0604020202020204" pitchFamily="34" charset="0"/>
              <a:buChar char="•"/>
            </a:pPr>
            <a:r>
              <a:rPr lang="zh-CN" altLang="en-US" sz="1050" dirty="0">
                <a:solidFill>
                  <a:schemeClr val="tx1"/>
                </a:solidFill>
                <a:latin typeface="+mn-ea"/>
              </a:rPr>
              <a:t>手机中框：</a:t>
            </a:r>
            <a:r>
              <a:rPr lang="en-US" altLang="zh-CN" sz="1050" dirty="0">
                <a:solidFill>
                  <a:schemeClr val="tx1"/>
                </a:solidFill>
                <a:latin typeface="+mn-ea"/>
              </a:rPr>
              <a:t>LDS</a:t>
            </a:r>
            <a:r>
              <a:rPr lang="zh-CN" altLang="en-US" sz="1050" dirty="0">
                <a:solidFill>
                  <a:schemeClr val="tx1"/>
                </a:solidFill>
                <a:latin typeface="+mn-ea"/>
              </a:rPr>
              <a:t>天线</a:t>
            </a:r>
            <a:r>
              <a:rPr lang="en-US" altLang="zh-CN" sz="1050" dirty="0">
                <a:solidFill>
                  <a:schemeClr val="tx1"/>
                </a:solidFill>
                <a:latin typeface="+mn-ea"/>
              </a:rPr>
              <a:t>+</a:t>
            </a:r>
            <a:r>
              <a:rPr lang="zh-CN" altLang="en-US" sz="1050" dirty="0">
                <a:solidFill>
                  <a:schemeClr val="tx1"/>
                </a:solidFill>
                <a:latin typeface="+mn-ea"/>
              </a:rPr>
              <a:t>辅材</a:t>
            </a:r>
            <a:r>
              <a:rPr lang="zh-CN" altLang="en-US" sz="1050" dirty="0" smtClean="0">
                <a:solidFill>
                  <a:schemeClr val="tx1"/>
                </a:solidFill>
                <a:latin typeface="+mn-ea"/>
              </a:rPr>
              <a:t>组装</a:t>
            </a:r>
            <a:endParaRPr lang="en-US" altLang="zh-CN" sz="1050" dirty="0" smtClean="0">
              <a:solidFill>
                <a:schemeClr val="tx1"/>
              </a:solidFill>
              <a:latin typeface="+mn-ea"/>
            </a:endParaRPr>
          </a:p>
          <a:p>
            <a:pPr algn="just">
              <a:spcAft>
                <a:spcPts val="600"/>
              </a:spcAft>
            </a:pPr>
            <a:r>
              <a:rPr lang="zh-CN" altLang="en-US" sz="1050" dirty="0" smtClean="0">
                <a:solidFill>
                  <a:schemeClr val="tx1"/>
                </a:solidFill>
                <a:latin typeface="+mn-ea"/>
              </a:rPr>
              <a:t>最大加工尺寸为：</a:t>
            </a:r>
            <a:r>
              <a:rPr lang="en-US" altLang="zh-CN" sz="1050" dirty="0" smtClean="0">
                <a:solidFill>
                  <a:schemeClr val="tx1"/>
                </a:solidFill>
                <a:latin typeface="+mn-ea"/>
              </a:rPr>
              <a:t>400x160x80mm</a:t>
            </a:r>
            <a:r>
              <a:rPr lang="zh-CN" altLang="en-US" sz="1050" dirty="0" smtClean="0">
                <a:solidFill>
                  <a:schemeClr val="tx1"/>
                </a:solidFill>
                <a:latin typeface="+mn-ea"/>
              </a:rPr>
              <a:t>，天线图形加工公差</a:t>
            </a:r>
            <a:r>
              <a:rPr lang="en-US" altLang="zh-CN" sz="1050" dirty="0">
                <a:solidFill>
                  <a:schemeClr val="tx1"/>
                </a:solidFill>
                <a:latin typeface="+mn-ea"/>
              </a:rPr>
              <a:t>±</a:t>
            </a:r>
            <a:r>
              <a:rPr lang="en-US" altLang="zh-CN" sz="1050" dirty="0" smtClean="0">
                <a:solidFill>
                  <a:schemeClr val="tx1"/>
                </a:solidFill>
                <a:latin typeface="+mn-ea"/>
              </a:rPr>
              <a:t>0.05mm</a:t>
            </a:r>
            <a:r>
              <a:rPr lang="zh-CN" altLang="en-US" sz="1050" dirty="0" smtClean="0">
                <a:solidFill>
                  <a:schemeClr val="tx1"/>
                </a:solidFill>
                <a:latin typeface="+mn-ea"/>
              </a:rPr>
              <a:t>，可实现多种镭雕面设计，按需加工立体</a:t>
            </a:r>
            <a:r>
              <a:rPr lang="en-US" altLang="zh-CN" sz="1050" dirty="0" smtClean="0">
                <a:solidFill>
                  <a:schemeClr val="tx1"/>
                </a:solidFill>
                <a:latin typeface="+mn-ea"/>
              </a:rPr>
              <a:t>3D</a:t>
            </a:r>
            <a:r>
              <a:rPr lang="zh-CN" altLang="en-US" sz="1050" dirty="0" smtClean="0">
                <a:solidFill>
                  <a:schemeClr val="tx1"/>
                </a:solidFill>
                <a:latin typeface="+mn-ea"/>
              </a:rPr>
              <a:t>形状。</a:t>
            </a:r>
            <a:endParaRPr lang="en-US" altLang="zh-CN" sz="1050" dirty="0" smtClean="0">
              <a:solidFill>
                <a:schemeClr val="tx1"/>
              </a:solidFill>
              <a:latin typeface="+mn-ea"/>
            </a:endParaRPr>
          </a:p>
          <a:p>
            <a:pPr algn="just">
              <a:spcAft>
                <a:spcPts val="600"/>
              </a:spcAft>
            </a:pPr>
            <a:r>
              <a:rPr lang="zh-CN" altLang="en-US" sz="1050" dirty="0" smtClean="0">
                <a:solidFill>
                  <a:schemeClr val="tx1"/>
                </a:solidFill>
                <a:latin typeface="+mn-ea"/>
              </a:rPr>
              <a:t>同时，</a:t>
            </a:r>
            <a:r>
              <a:rPr lang="en-US" altLang="zh-CN" sz="1050" dirty="0" smtClean="0">
                <a:solidFill>
                  <a:schemeClr val="tx1"/>
                </a:solidFill>
                <a:latin typeface="+mn-ea"/>
              </a:rPr>
              <a:t>AAC</a:t>
            </a:r>
            <a:r>
              <a:rPr lang="zh-CN" altLang="en-US" sz="1050" dirty="0" smtClean="0">
                <a:solidFill>
                  <a:schemeClr val="tx1"/>
                </a:solidFill>
                <a:latin typeface="+mn-ea"/>
              </a:rPr>
              <a:t>掌握</a:t>
            </a:r>
            <a:r>
              <a:rPr lang="zh-CN" altLang="en-US" sz="1050" dirty="0">
                <a:solidFill>
                  <a:schemeClr val="tx1"/>
                </a:solidFill>
                <a:latin typeface="+mn-ea"/>
              </a:rPr>
              <a:t>先进的模切与冲压技术，可为客户</a:t>
            </a:r>
            <a:r>
              <a:rPr lang="zh-CN" altLang="en-US" sz="1050" dirty="0" smtClean="0">
                <a:solidFill>
                  <a:schemeClr val="tx1"/>
                </a:solidFill>
                <a:latin typeface="+mn-ea"/>
              </a:rPr>
              <a:t>提供各类金属电磁屏蔽件。</a:t>
            </a:r>
            <a:r>
              <a:rPr lang="en-US" altLang="zh-CN" sz="1050" dirty="0" smtClean="0">
                <a:solidFill>
                  <a:schemeClr val="tx1"/>
                </a:solidFill>
                <a:latin typeface="+mn-ea"/>
              </a:rPr>
              <a:t>80</a:t>
            </a:r>
            <a:r>
              <a:rPr lang="zh-CN" altLang="en-US" sz="1050" dirty="0" smtClean="0">
                <a:solidFill>
                  <a:schemeClr val="tx1"/>
                </a:solidFill>
                <a:latin typeface="+mn-ea"/>
              </a:rPr>
              <a:t>吨及</a:t>
            </a:r>
            <a:r>
              <a:rPr lang="en-US" altLang="zh-CN" sz="1050" dirty="0" smtClean="0">
                <a:solidFill>
                  <a:schemeClr val="tx1"/>
                </a:solidFill>
                <a:latin typeface="+mn-ea"/>
              </a:rPr>
              <a:t>110</a:t>
            </a:r>
            <a:r>
              <a:rPr lang="zh-CN" altLang="en-US" sz="1050" dirty="0" smtClean="0">
                <a:solidFill>
                  <a:schemeClr val="tx1"/>
                </a:solidFill>
                <a:latin typeface="+mn-ea"/>
              </a:rPr>
              <a:t>吨的冲压机台支持金属屏蔽件的加工，也单独提供金属屏蔽罩的加工。</a:t>
            </a:r>
            <a:endParaRPr lang="en-US" altLang="zh-CN" sz="1050" dirty="0" smtClean="0">
              <a:solidFill>
                <a:schemeClr val="tx1"/>
              </a:solidFill>
              <a:latin typeface="+mn-ea"/>
            </a:endParaRPr>
          </a:p>
          <a:p>
            <a:pPr algn="just">
              <a:spcAft>
                <a:spcPts val="600"/>
              </a:spcAft>
            </a:pPr>
            <a:r>
              <a:rPr lang="zh-CN" altLang="en-US" sz="1050" dirty="0" smtClean="0">
                <a:solidFill>
                  <a:schemeClr val="tx1"/>
                </a:solidFill>
                <a:latin typeface="+mn-ea"/>
              </a:rPr>
              <a:t>主要</a:t>
            </a:r>
            <a:r>
              <a:rPr lang="zh-CN" altLang="en-US" sz="1050" dirty="0">
                <a:solidFill>
                  <a:schemeClr val="tx1"/>
                </a:solidFill>
                <a:latin typeface="+mn-ea"/>
              </a:rPr>
              <a:t>应用领域包括智能手表，</a:t>
            </a:r>
            <a:r>
              <a:rPr lang="en-US" altLang="zh-CN" sz="1050" dirty="0">
                <a:solidFill>
                  <a:schemeClr val="tx1"/>
                </a:solidFill>
                <a:latin typeface="+mn-ea"/>
              </a:rPr>
              <a:t>TWS</a:t>
            </a:r>
            <a:r>
              <a:rPr lang="zh-CN" altLang="en-US" sz="1050" dirty="0">
                <a:solidFill>
                  <a:schemeClr val="tx1"/>
                </a:solidFill>
                <a:latin typeface="+mn-ea"/>
              </a:rPr>
              <a:t>耳机，智能音箱，笔记本等领域</a:t>
            </a:r>
            <a:r>
              <a:rPr lang="zh-CN" altLang="en-US" sz="1050" dirty="0" smtClean="0">
                <a:solidFill>
                  <a:schemeClr val="tx1"/>
                </a:solidFill>
                <a:latin typeface="+mn-ea"/>
              </a:rPr>
              <a:t>。</a:t>
            </a:r>
            <a:endParaRPr lang="en-US" altLang="zh-CN" sz="1050" dirty="0">
              <a:solidFill>
                <a:schemeClr val="tx1"/>
              </a:solidFill>
              <a:latin typeface="+mn-ea"/>
            </a:endParaRPr>
          </a:p>
        </p:txBody>
      </p:sp>
      <p:sp>
        <p:nvSpPr>
          <p:cNvPr id="11" name="矩形 10"/>
          <p:cNvSpPr/>
          <p:nvPr/>
        </p:nvSpPr>
        <p:spPr>
          <a:xfrm>
            <a:off x="727704" y="9352276"/>
            <a:ext cx="1323934" cy="261610"/>
          </a:xfrm>
          <a:prstGeom prst="rect">
            <a:avLst/>
          </a:prstGeom>
        </p:spPr>
        <p:txBody>
          <a:bodyPr wrap="square">
            <a:spAutoFit/>
          </a:bodyPr>
          <a:lstStyle/>
          <a:p>
            <a:pPr defTabSz="914400"/>
            <a:r>
              <a:rPr lang="en-US" altLang="zh-CN" sz="1100" dirty="0">
                <a:latin typeface="+mn-ea"/>
              </a:rPr>
              <a:t>BOX</a:t>
            </a:r>
            <a:r>
              <a:rPr lang="zh-CN" altLang="en-US" sz="1100" dirty="0">
                <a:latin typeface="+mn-ea"/>
              </a:rPr>
              <a:t>支架（带钢片</a:t>
            </a:r>
            <a:r>
              <a:rPr lang="zh-CN" altLang="en-US" sz="1100" dirty="0" smtClean="0">
                <a:latin typeface="+mn-ea"/>
              </a:rPr>
              <a:t>）</a:t>
            </a:r>
            <a:endParaRPr lang="zh-CN" altLang="en-US" sz="1100" dirty="0">
              <a:latin typeface="+mn-ea"/>
            </a:endParaRPr>
          </a:p>
        </p:txBody>
      </p:sp>
      <p:pic>
        <p:nvPicPr>
          <p:cNvPr id="12" name="图片 11"/>
          <p:cNvPicPr>
            <a:picLocks noChangeAspect="1"/>
          </p:cNvPicPr>
          <p:nvPr/>
        </p:nvPicPr>
        <p:blipFill>
          <a:blip r:embed="rId2"/>
          <a:stretch>
            <a:fillRect/>
          </a:stretch>
        </p:blipFill>
        <p:spPr>
          <a:xfrm>
            <a:off x="861781" y="8112177"/>
            <a:ext cx="1447032" cy="537108"/>
          </a:xfrm>
          <a:prstGeom prst="rect">
            <a:avLst/>
          </a:prstGeom>
        </p:spPr>
      </p:pic>
      <p:sp>
        <p:nvSpPr>
          <p:cNvPr id="13" name="矩形 12"/>
          <p:cNvSpPr/>
          <p:nvPr/>
        </p:nvSpPr>
        <p:spPr>
          <a:xfrm>
            <a:off x="2811837" y="9352276"/>
            <a:ext cx="1454244" cy="261610"/>
          </a:xfrm>
          <a:prstGeom prst="rect">
            <a:avLst/>
          </a:prstGeom>
        </p:spPr>
        <p:txBody>
          <a:bodyPr wrap="none">
            <a:spAutoFit/>
          </a:bodyPr>
          <a:lstStyle/>
          <a:p>
            <a:pPr defTabSz="914400"/>
            <a:r>
              <a:rPr lang="zh-CN" altLang="en-US" sz="1100" dirty="0">
                <a:latin typeface="+mn-ea"/>
              </a:rPr>
              <a:t>天线</a:t>
            </a:r>
            <a:r>
              <a:rPr lang="zh-CN" altLang="en-US" sz="1100" dirty="0" smtClean="0">
                <a:latin typeface="+mn-ea"/>
              </a:rPr>
              <a:t>支架（带钢片）</a:t>
            </a:r>
            <a:endParaRPr lang="zh-CN" altLang="en-US" sz="1100" dirty="0">
              <a:latin typeface="+mn-ea"/>
            </a:endParaRPr>
          </a:p>
        </p:txBody>
      </p:sp>
      <p:pic>
        <p:nvPicPr>
          <p:cNvPr id="14" name="图片 13"/>
          <p:cNvPicPr>
            <a:picLocks noChangeAspect="1"/>
          </p:cNvPicPr>
          <p:nvPr/>
        </p:nvPicPr>
        <p:blipFill>
          <a:blip r:embed="rId3"/>
          <a:stretch>
            <a:fillRect/>
          </a:stretch>
        </p:blipFill>
        <p:spPr>
          <a:xfrm>
            <a:off x="2887250" y="7884820"/>
            <a:ext cx="1000715" cy="1227952"/>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p:spPr>
      </p:pic>
      <p:sp>
        <p:nvSpPr>
          <p:cNvPr id="15" name="矩形 14"/>
          <p:cNvSpPr/>
          <p:nvPr/>
        </p:nvSpPr>
        <p:spPr>
          <a:xfrm>
            <a:off x="5114780" y="9352276"/>
            <a:ext cx="748923" cy="261610"/>
          </a:xfrm>
          <a:prstGeom prst="rect">
            <a:avLst/>
          </a:prstGeom>
        </p:spPr>
        <p:txBody>
          <a:bodyPr wrap="none">
            <a:spAutoFit/>
          </a:bodyPr>
          <a:lstStyle/>
          <a:p>
            <a:pPr defTabSz="914400"/>
            <a:r>
              <a:rPr lang="zh-CN" altLang="en-US" sz="1100" dirty="0">
                <a:latin typeface="+mn-ea"/>
              </a:rPr>
              <a:t>手机中框</a:t>
            </a:r>
          </a:p>
        </p:txBody>
      </p:sp>
      <p:pic>
        <p:nvPicPr>
          <p:cNvPr id="16" name="图片 15"/>
          <p:cNvPicPr>
            <a:picLocks noChangeAspect="1"/>
          </p:cNvPicPr>
          <p:nvPr/>
        </p:nvPicPr>
        <p:blipFill>
          <a:blip r:embed="rId4"/>
          <a:stretch>
            <a:fillRect/>
          </a:stretch>
        </p:blipFill>
        <p:spPr>
          <a:xfrm>
            <a:off x="5027300" y="7545871"/>
            <a:ext cx="929971" cy="1741135"/>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contourClr>
              <a:srgbClr val="FFFFFF"/>
            </a:contourClr>
          </a:sp3d>
        </p:spPr>
      </p:pic>
      <p:pic>
        <p:nvPicPr>
          <p:cNvPr id="17"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7965" y="3639049"/>
            <a:ext cx="1781174" cy="1225296"/>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1542" y="5479033"/>
            <a:ext cx="1761429" cy="1202356"/>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280" y="3815128"/>
            <a:ext cx="1368425" cy="798512"/>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7381" y="5733377"/>
            <a:ext cx="1247775" cy="847725"/>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947280" y="4693851"/>
            <a:ext cx="1323934" cy="261610"/>
          </a:xfrm>
          <a:prstGeom prst="rect">
            <a:avLst/>
          </a:prstGeom>
        </p:spPr>
        <p:txBody>
          <a:bodyPr wrap="square">
            <a:spAutoFit/>
          </a:bodyPr>
          <a:lstStyle/>
          <a:p>
            <a:pPr defTabSz="914400"/>
            <a:r>
              <a:rPr lang="zh-CN" altLang="en-US" sz="1100" dirty="0" smtClean="0">
                <a:latin typeface="+mn-ea"/>
              </a:rPr>
              <a:t>金属屏蔽件（</a:t>
            </a:r>
            <a:r>
              <a:rPr lang="zh-CN" altLang="en-US" sz="1100" dirty="0">
                <a:latin typeface="+mn-ea"/>
              </a:rPr>
              <a:t>一</a:t>
            </a:r>
            <a:r>
              <a:rPr lang="zh-CN" altLang="en-US" sz="1100" dirty="0" smtClean="0">
                <a:latin typeface="+mn-ea"/>
              </a:rPr>
              <a:t>）</a:t>
            </a:r>
            <a:endParaRPr lang="zh-CN" altLang="en-US" sz="1100" dirty="0">
              <a:latin typeface="+mn-ea"/>
            </a:endParaRPr>
          </a:p>
        </p:txBody>
      </p:sp>
      <p:sp>
        <p:nvSpPr>
          <p:cNvPr id="22" name="矩形 21"/>
          <p:cNvSpPr/>
          <p:nvPr/>
        </p:nvSpPr>
        <p:spPr>
          <a:xfrm>
            <a:off x="4095750" y="4854915"/>
            <a:ext cx="1573389" cy="261610"/>
          </a:xfrm>
          <a:prstGeom prst="rect">
            <a:avLst/>
          </a:prstGeom>
        </p:spPr>
        <p:txBody>
          <a:bodyPr wrap="square">
            <a:spAutoFit/>
          </a:bodyPr>
          <a:lstStyle/>
          <a:p>
            <a:pPr defTabSz="914400"/>
            <a:r>
              <a:rPr lang="zh-CN" altLang="en-US" sz="1100" dirty="0" smtClean="0">
                <a:latin typeface="+mn-ea"/>
              </a:rPr>
              <a:t>天线支架</a:t>
            </a:r>
            <a:r>
              <a:rPr lang="en-US" altLang="zh-CN" sz="1100" dirty="0" smtClean="0">
                <a:latin typeface="+mn-ea"/>
              </a:rPr>
              <a:t>+</a:t>
            </a:r>
            <a:r>
              <a:rPr lang="zh-CN" altLang="en-US" sz="1100" dirty="0">
                <a:latin typeface="+mn-ea"/>
              </a:rPr>
              <a:t>屏蔽</a:t>
            </a:r>
            <a:r>
              <a:rPr lang="zh-CN" altLang="en-US" sz="1100" dirty="0" smtClean="0">
                <a:latin typeface="+mn-ea"/>
              </a:rPr>
              <a:t>件（一）</a:t>
            </a:r>
            <a:endParaRPr lang="zh-CN" altLang="en-US" sz="1100" dirty="0">
              <a:latin typeface="+mn-ea"/>
            </a:endParaRPr>
          </a:p>
        </p:txBody>
      </p:sp>
      <p:sp>
        <p:nvSpPr>
          <p:cNvPr id="23" name="矩形 22"/>
          <p:cNvSpPr/>
          <p:nvPr/>
        </p:nvSpPr>
        <p:spPr>
          <a:xfrm>
            <a:off x="1177409" y="6937002"/>
            <a:ext cx="1323934" cy="261610"/>
          </a:xfrm>
          <a:prstGeom prst="rect">
            <a:avLst/>
          </a:prstGeom>
        </p:spPr>
        <p:txBody>
          <a:bodyPr wrap="square">
            <a:spAutoFit/>
          </a:bodyPr>
          <a:lstStyle/>
          <a:p>
            <a:pPr defTabSz="914400"/>
            <a:r>
              <a:rPr lang="zh-CN" altLang="en-US" sz="1100" dirty="0" smtClean="0">
                <a:latin typeface="+mn-ea"/>
              </a:rPr>
              <a:t>金属屏蔽件（二）</a:t>
            </a:r>
            <a:endParaRPr lang="zh-CN" altLang="en-US" sz="1100" dirty="0">
              <a:latin typeface="+mn-ea"/>
            </a:endParaRPr>
          </a:p>
        </p:txBody>
      </p:sp>
      <p:sp>
        <p:nvSpPr>
          <p:cNvPr id="24" name="矩形 23"/>
          <p:cNvSpPr/>
          <p:nvPr/>
        </p:nvSpPr>
        <p:spPr>
          <a:xfrm>
            <a:off x="4127331" y="6898109"/>
            <a:ext cx="1629852" cy="261610"/>
          </a:xfrm>
          <a:prstGeom prst="rect">
            <a:avLst/>
          </a:prstGeom>
        </p:spPr>
        <p:txBody>
          <a:bodyPr wrap="square">
            <a:spAutoFit/>
          </a:bodyPr>
          <a:lstStyle/>
          <a:p>
            <a:pPr defTabSz="914400"/>
            <a:r>
              <a:rPr lang="zh-CN" altLang="en-US" sz="1100" dirty="0">
                <a:latin typeface="+mn-ea"/>
              </a:rPr>
              <a:t>天线</a:t>
            </a:r>
            <a:r>
              <a:rPr lang="zh-CN" altLang="en-US" sz="1100" dirty="0" smtClean="0">
                <a:latin typeface="+mn-ea"/>
              </a:rPr>
              <a:t>支架</a:t>
            </a:r>
            <a:r>
              <a:rPr lang="en-US" altLang="zh-CN" sz="1100" dirty="0" smtClean="0">
                <a:latin typeface="+mn-ea"/>
              </a:rPr>
              <a:t>+</a:t>
            </a:r>
            <a:r>
              <a:rPr lang="zh-CN" altLang="en-US" sz="1100" dirty="0" smtClean="0">
                <a:latin typeface="+mn-ea"/>
              </a:rPr>
              <a:t>屏蔽件（二）</a:t>
            </a:r>
            <a:endParaRPr lang="zh-CN" altLang="en-US" sz="1100" dirty="0">
              <a:latin typeface="+mn-ea"/>
            </a:endParaRPr>
          </a:p>
        </p:txBody>
      </p:sp>
    </p:spTree>
    <p:extLst>
      <p:ext uri="{BB962C8B-B14F-4D97-AF65-F5344CB8AC3E}">
        <p14:creationId xmlns:p14="http://schemas.microsoft.com/office/powerpoint/2010/main" val="2516897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1865449791"/>
              </p:ext>
            </p:extLst>
          </p:nvPr>
        </p:nvGraphicFramePr>
        <p:xfrm>
          <a:off x="274351" y="1950718"/>
          <a:ext cx="6361576" cy="863920"/>
        </p:xfrm>
        <a:graphic>
          <a:graphicData uri="http://schemas.openxmlformats.org/drawingml/2006/table">
            <a:tbl>
              <a:tblPr firstRow="1" bandRow="1">
                <a:tableStyleId>{073A0DAA-6AF3-43AB-8588-CEC1D06C72B9}</a:tableStyleId>
              </a:tblPr>
              <a:tblGrid>
                <a:gridCol w="1181653">
                  <a:extLst>
                    <a:ext uri="{9D8B030D-6E8A-4147-A177-3AD203B41FA5}">
                      <a16:colId xmlns:a16="http://schemas.microsoft.com/office/drawing/2014/main" val="78568990"/>
                    </a:ext>
                  </a:extLst>
                </a:gridCol>
                <a:gridCol w="1181653">
                  <a:extLst>
                    <a:ext uri="{9D8B030D-6E8A-4147-A177-3AD203B41FA5}">
                      <a16:colId xmlns:a16="http://schemas.microsoft.com/office/drawing/2014/main" val="679475421"/>
                    </a:ext>
                  </a:extLst>
                </a:gridCol>
                <a:gridCol w="1181653">
                  <a:extLst>
                    <a:ext uri="{9D8B030D-6E8A-4147-A177-3AD203B41FA5}">
                      <a16:colId xmlns:a16="http://schemas.microsoft.com/office/drawing/2014/main" val="1529456157"/>
                    </a:ext>
                  </a:extLst>
                </a:gridCol>
                <a:gridCol w="901318">
                  <a:extLst>
                    <a:ext uri="{9D8B030D-6E8A-4147-A177-3AD203B41FA5}">
                      <a16:colId xmlns:a16="http://schemas.microsoft.com/office/drawing/2014/main" val="1433696459"/>
                    </a:ext>
                  </a:extLst>
                </a:gridCol>
                <a:gridCol w="991448">
                  <a:extLst>
                    <a:ext uri="{9D8B030D-6E8A-4147-A177-3AD203B41FA5}">
                      <a16:colId xmlns:a16="http://schemas.microsoft.com/office/drawing/2014/main" val="1359720914"/>
                    </a:ext>
                  </a:extLst>
                </a:gridCol>
                <a:gridCol w="923851">
                  <a:extLst>
                    <a:ext uri="{9D8B030D-6E8A-4147-A177-3AD203B41FA5}">
                      <a16:colId xmlns:a16="http://schemas.microsoft.com/office/drawing/2014/main" val="3132023214"/>
                    </a:ext>
                  </a:extLst>
                </a:gridCol>
              </a:tblGrid>
              <a:tr h="375618">
                <a:tc>
                  <a:txBody>
                    <a:bodyPr/>
                    <a:lstStyle/>
                    <a:p>
                      <a:pPr algn="ctr" fontAlgn="b"/>
                      <a:r>
                        <a:rPr lang="zh-CN" altLang="en-US" sz="1050" u="none" strike="noStrike" dirty="0" smtClean="0">
                          <a:effectLst/>
                        </a:rPr>
                        <a:t>产品编号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类型</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尺寸</a:t>
                      </a:r>
                      <a:r>
                        <a:rPr lang="en-US" altLang="zh-CN" sz="1050" u="none" strike="noStrike" dirty="0">
                          <a:effectLst/>
                        </a:rPr>
                        <a:t>(</a:t>
                      </a:r>
                      <a:r>
                        <a:rPr lang="en-US" sz="1050" u="none" strike="noStrike" dirty="0">
                          <a:effectLst/>
                        </a:rPr>
                        <a:t>mm</a:t>
                      </a:r>
                      <a:r>
                        <a:rPr lang="en-US" sz="1050" u="none" strike="noStrike" dirty="0" smtClean="0">
                          <a:effectLst/>
                        </a:rPr>
                        <a:t>)</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充电效率</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zh-CN" altLang="en-US" sz="1050" u="none" strike="noStrike" dirty="0" smtClean="0">
                          <a:effectLst/>
                        </a:rPr>
                        <a:t>电流</a:t>
                      </a:r>
                      <a:r>
                        <a:rPr lang="en-US" altLang="zh-CN" sz="1050" u="none" strike="noStrike" dirty="0" smtClean="0">
                          <a:effectLst/>
                        </a:rPr>
                        <a:t>(A)</a:t>
                      </a:r>
                      <a:endParaRPr 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电阻</a:t>
                      </a:r>
                      <a:r>
                        <a:rPr lang="en-US" altLang="zh-CN" sz="1050" u="none" strike="noStrike" dirty="0" smtClean="0">
                          <a:effectLst/>
                        </a:rPr>
                        <a:t>(Ω)</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44151">
                <a:tc>
                  <a:txBody>
                    <a:bodyPr/>
                    <a:lstStyle/>
                    <a:p>
                      <a:pPr algn="ctr" fontAlgn="b"/>
                      <a:r>
                        <a:rPr lang="en-US" sz="1000" u="none" strike="noStrike" dirty="0" smtClean="0">
                          <a:effectLst/>
                        </a:rPr>
                        <a:t>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接收端</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56x51x0.4</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84% @EPP</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t"/>
                      <a:r>
                        <a:rPr lang="en-US" altLang="zh-CN" sz="1000" u="none" strike="noStrike" dirty="0">
                          <a:effectLst/>
                        </a:rPr>
                        <a:t>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&lt;1.25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2171862"/>
                  </a:ext>
                </a:extLst>
              </a:tr>
              <a:tr h="244151">
                <a:tc>
                  <a:txBody>
                    <a:bodyPr/>
                    <a:lstStyle/>
                    <a:p>
                      <a:pPr algn="ctr" fontAlgn="b"/>
                      <a:r>
                        <a:rPr lang="en-US" sz="1000" u="none" strike="noStrike" dirty="0" smtClean="0">
                          <a:effectLst/>
                        </a:rPr>
                        <a:t>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接收端</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56x51x0.3</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83% @EPP</a:t>
                      </a:r>
                      <a:endParaRPr 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t"/>
                      <a:r>
                        <a:rPr lang="en-US" altLang="zh-CN" sz="1000" u="none" strike="noStrike">
                          <a:effectLst/>
                        </a:rPr>
                        <a:t>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&lt;1.25</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59714955"/>
                  </a:ext>
                </a:extLst>
              </a:tr>
            </a:tbl>
          </a:graphicData>
        </a:graphic>
      </p:graphicFrame>
      <p:cxnSp>
        <p:nvCxnSpPr>
          <p:cNvPr id="7" name="直接连接符 6"/>
          <p:cNvCxnSpPr/>
          <p:nvPr/>
        </p:nvCxnSpPr>
        <p:spPr>
          <a:xfrm>
            <a:off x="277346" y="36083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任意多边形 7"/>
          <p:cNvSpPr/>
          <p:nvPr/>
        </p:nvSpPr>
        <p:spPr>
          <a:xfrm>
            <a:off x="1457323" y="495300"/>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9" name="任意多边形 8"/>
          <p:cNvSpPr/>
          <p:nvPr/>
        </p:nvSpPr>
        <p:spPr>
          <a:xfrm flipV="1">
            <a:off x="277346" y="495300"/>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798344" y="565859"/>
            <a:ext cx="4840579" cy="954107"/>
          </a:xfrm>
          <a:prstGeom prst="rect">
            <a:avLst/>
          </a:prstGeom>
          <a:noFill/>
        </p:spPr>
        <p:txBody>
          <a:bodyPr wrap="square" rtlCol="0">
            <a:spAutoFit/>
          </a:bodyPr>
          <a:lstStyle/>
          <a:p>
            <a:pPr lvl="0"/>
            <a:r>
              <a:rPr lang="zh-CN" altLang="en-US" sz="1400" b="1" dirty="0">
                <a:solidFill>
                  <a:srgbClr val="5B9BD5">
                    <a:lumMod val="50000"/>
                  </a:srgbClr>
                </a:solidFill>
              </a:rPr>
              <a:t>无线充电</a:t>
            </a:r>
          </a:p>
          <a:p>
            <a:pPr lvl="0"/>
            <a:r>
              <a:rPr lang="en-US" altLang="zh-CN" sz="1050" dirty="0" smtClean="0"/>
              <a:t>AAC</a:t>
            </a:r>
            <a:r>
              <a:rPr lang="zh-CN" altLang="en-US" sz="1050" dirty="0"/>
              <a:t>研发团队具备</a:t>
            </a:r>
            <a:r>
              <a:rPr lang="zh-CN" altLang="en-US" sz="1050" dirty="0" smtClean="0"/>
              <a:t>无线充电模</a:t>
            </a:r>
            <a:r>
              <a:rPr lang="zh-CN" altLang="en-US" sz="1050" dirty="0"/>
              <a:t>组</a:t>
            </a:r>
            <a:r>
              <a:rPr lang="zh-CN" altLang="en-US" sz="1050" dirty="0" smtClean="0"/>
              <a:t>仿真与设计能力</a:t>
            </a:r>
            <a:r>
              <a:rPr lang="zh-CN" altLang="en-US" sz="1050" dirty="0"/>
              <a:t>，内部整合研发、设计，生产及制造</a:t>
            </a:r>
            <a:r>
              <a:rPr lang="zh-CN" altLang="en-US" sz="1050" dirty="0" smtClean="0"/>
              <a:t>资源，核心材料（如线圈、纳米晶和</a:t>
            </a:r>
            <a:r>
              <a:rPr lang="en-US" altLang="zh-CN" sz="1050" dirty="0" smtClean="0"/>
              <a:t>FPC</a:t>
            </a:r>
            <a:r>
              <a:rPr lang="zh-CN" altLang="en-US" sz="1050" dirty="0" smtClean="0"/>
              <a:t>等）实现自制，模组厚度可低于</a:t>
            </a:r>
            <a:r>
              <a:rPr lang="en-US" altLang="zh-CN" sz="1050" dirty="0" smtClean="0"/>
              <a:t>0.3mm</a:t>
            </a:r>
            <a:r>
              <a:rPr lang="zh-CN" altLang="en-US" sz="1050" dirty="0" smtClean="0"/>
              <a:t>，可为</a:t>
            </a:r>
            <a:r>
              <a:rPr lang="zh-CN" altLang="en-US" sz="1050" dirty="0"/>
              <a:t>客户提供定制化无线充电解决方案</a:t>
            </a:r>
            <a:r>
              <a:rPr lang="zh-CN" altLang="en-US" sz="1050" dirty="0" smtClean="0"/>
              <a:t>。应用领域包括智能手机，智能手表，</a:t>
            </a:r>
            <a:r>
              <a:rPr lang="en-US" altLang="zh-CN" sz="1050" dirty="0" smtClean="0"/>
              <a:t>TWS</a:t>
            </a:r>
            <a:r>
              <a:rPr lang="zh-CN" altLang="en-US" sz="1050" dirty="0" smtClean="0"/>
              <a:t>耳机充电盒等。</a:t>
            </a:r>
            <a:endParaRPr lang="zh-CN" altLang="en-US" sz="1050" dirty="0"/>
          </a:p>
        </p:txBody>
      </p:sp>
      <p:sp>
        <p:nvSpPr>
          <p:cNvPr id="11" name="文本框 10"/>
          <p:cNvSpPr txBox="1"/>
          <p:nvPr/>
        </p:nvSpPr>
        <p:spPr>
          <a:xfrm>
            <a:off x="1122659" y="5017927"/>
            <a:ext cx="1277641" cy="307777"/>
          </a:xfrm>
          <a:prstGeom prst="rect">
            <a:avLst/>
          </a:prstGeom>
          <a:noFill/>
        </p:spPr>
        <p:txBody>
          <a:bodyPr wrap="square" rtlCol="0">
            <a:spAutoFit/>
          </a:bodyPr>
          <a:lstStyle/>
          <a:p>
            <a:r>
              <a:rPr lang="zh-CN" altLang="en-US" sz="1400" dirty="0" smtClean="0"/>
              <a:t>无线充电</a:t>
            </a:r>
            <a:r>
              <a:rPr lang="zh-CN" altLang="en-US" sz="1400" dirty="0"/>
              <a:t>线圈</a:t>
            </a:r>
            <a:r>
              <a:rPr lang="zh-CN" altLang="en-US" sz="1400" dirty="0" smtClean="0"/>
              <a:t> </a:t>
            </a:r>
            <a:endParaRPr lang="zh-CN" altLang="en-US" sz="1400" dirty="0"/>
          </a:p>
        </p:txBody>
      </p:sp>
      <p:sp>
        <p:nvSpPr>
          <p:cNvPr id="12" name="文本框 11"/>
          <p:cNvSpPr txBox="1"/>
          <p:nvPr/>
        </p:nvSpPr>
        <p:spPr>
          <a:xfrm>
            <a:off x="4218633" y="5017927"/>
            <a:ext cx="2047877" cy="307777"/>
          </a:xfrm>
          <a:prstGeom prst="rect">
            <a:avLst/>
          </a:prstGeom>
          <a:noFill/>
        </p:spPr>
        <p:txBody>
          <a:bodyPr wrap="square" rtlCol="0">
            <a:spAutoFit/>
          </a:bodyPr>
          <a:lstStyle/>
          <a:p>
            <a:r>
              <a:rPr lang="zh-CN" altLang="en-US" sz="1400" dirty="0" smtClean="0"/>
              <a:t>无线充电</a:t>
            </a:r>
            <a:r>
              <a:rPr lang="en-US" altLang="zh-CN" sz="1400" dirty="0" smtClean="0"/>
              <a:t>+NFC</a:t>
            </a:r>
            <a:r>
              <a:rPr lang="zh-CN" altLang="en-US" sz="1400" dirty="0" smtClean="0"/>
              <a:t>天线模组</a:t>
            </a:r>
            <a:endParaRPr lang="zh-CN" altLang="en-US" sz="1400" dirty="0"/>
          </a:p>
        </p:txBody>
      </p:sp>
      <p:pic>
        <p:nvPicPr>
          <p:cNvPr id="15" name="图片 14"/>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890" b="100000" l="2386" r="90456"/>
                    </a14:imgEffect>
                  </a14:imgLayer>
                </a14:imgProps>
              </a:ext>
              <a:ext uri="{28A0092B-C50C-407E-A947-70E740481C1C}">
                <a14:useLocalDpi xmlns:a14="http://schemas.microsoft.com/office/drawing/2010/main"/>
              </a:ext>
            </a:extLst>
          </a:blip>
          <a:srcRect/>
          <a:stretch/>
        </p:blipFill>
        <p:spPr>
          <a:xfrm rot="5400000">
            <a:off x="4221624" y="3388793"/>
            <a:ext cx="1824697" cy="1399669"/>
          </a:xfrm>
          <a:prstGeom prst="rect">
            <a:avLst/>
          </a:prstGeom>
        </p:spPr>
      </p:pic>
      <p:pic>
        <p:nvPicPr>
          <p:cNvPr id="2" name="图片 1"/>
          <p:cNvPicPr>
            <a:picLocks noChangeAspect="1"/>
          </p:cNvPicPr>
          <p:nvPr/>
        </p:nvPicPr>
        <p:blipFill>
          <a:blip r:embed="rId4"/>
          <a:stretch>
            <a:fillRect/>
          </a:stretch>
        </p:blipFill>
        <p:spPr>
          <a:xfrm>
            <a:off x="1037844" y="3183355"/>
            <a:ext cx="1225295" cy="1599334"/>
          </a:xfrm>
          <a:prstGeom prst="rect">
            <a:avLst/>
          </a:prstGeom>
        </p:spPr>
      </p:pic>
    </p:spTree>
    <p:extLst>
      <p:ext uri="{BB962C8B-B14F-4D97-AF65-F5344CB8AC3E}">
        <p14:creationId xmlns:p14="http://schemas.microsoft.com/office/powerpoint/2010/main" val="1782816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4"/>
          <p:cNvSpPr>
            <a:spLocks noGrp="1"/>
          </p:cNvSpPr>
          <p:nvPr>
            <p:ph sz="half" idx="4294967295"/>
          </p:nvPr>
        </p:nvSpPr>
        <p:spPr>
          <a:xfrm>
            <a:off x="739754" y="4590604"/>
            <a:ext cx="5212685" cy="2265942"/>
          </a:xfrm>
          <a:prstGeom prst="rect">
            <a:avLst/>
          </a:prstGeom>
        </p:spPr>
        <p:txBody>
          <a:bodyPr>
            <a:noAutofit/>
          </a:bodyPr>
          <a:lstStyle/>
          <a:p>
            <a:pPr>
              <a:lnSpc>
                <a:spcPct val="100000"/>
              </a:lnSpc>
              <a:spcAft>
                <a:spcPts val="600"/>
              </a:spcAft>
            </a:pPr>
            <a:r>
              <a:rPr lang="zh-CN" altLang="en-US" sz="1200" b="1" kern="100" dirty="0">
                <a:latin typeface="+mn-ea"/>
                <a:cs typeface="Times New Roman" panose="02020603050405020304" pitchFamily="18" charset="0"/>
              </a:rPr>
              <a:t>外形：</a:t>
            </a:r>
            <a:endParaRPr lang="en-US" altLang="zh-CN" sz="1200" b="1" kern="100" dirty="0">
              <a:latin typeface="+mn-ea"/>
              <a:cs typeface="Times New Roman" panose="02020603050405020304" pitchFamily="18" charset="0"/>
            </a:endParaRPr>
          </a:p>
          <a:p>
            <a:pPr algn="just" defTabSz="914400">
              <a:lnSpc>
                <a:spcPct val="100000"/>
              </a:lnSpc>
              <a:spcBef>
                <a:spcPts val="600"/>
              </a:spcBef>
              <a:spcAft>
                <a:spcPts val="600"/>
              </a:spcAft>
            </a:pPr>
            <a:r>
              <a:rPr lang="zh-CN" altLang="en-US" sz="1050" dirty="0"/>
              <a:t>热管：</a:t>
            </a:r>
            <a:r>
              <a:rPr lang="en-US" altLang="zh-CN" sz="1050" dirty="0" smtClean="0"/>
              <a:t>AAC</a:t>
            </a:r>
            <a:r>
              <a:rPr lang="zh-CN" altLang="en-US" sz="1050" dirty="0" smtClean="0"/>
              <a:t>可提供</a:t>
            </a:r>
            <a:r>
              <a:rPr lang="en-US" altLang="zh-CN" sz="1050" dirty="0" smtClean="0"/>
              <a:t>φ10mm</a:t>
            </a:r>
            <a:r>
              <a:rPr lang="zh-CN" altLang="en-US" sz="1050" dirty="0" smtClean="0"/>
              <a:t>大直径的</a:t>
            </a:r>
            <a:r>
              <a:rPr lang="zh-CN" altLang="en-US" sz="1050" dirty="0"/>
              <a:t>超薄型异形折弯热管。</a:t>
            </a:r>
            <a:endParaRPr lang="en-US" altLang="zh-CN" sz="1050" dirty="0"/>
          </a:p>
          <a:p>
            <a:pPr algn="just" defTabSz="914400">
              <a:lnSpc>
                <a:spcPct val="100000"/>
              </a:lnSpc>
              <a:spcBef>
                <a:spcPts val="600"/>
              </a:spcBef>
              <a:spcAft>
                <a:spcPts val="600"/>
              </a:spcAft>
            </a:pPr>
            <a:r>
              <a:rPr lang="en-US" altLang="zh-CN" sz="1050" dirty="0"/>
              <a:t>VC</a:t>
            </a:r>
            <a:r>
              <a:rPr lang="zh-CN" altLang="en-US" sz="1050" dirty="0"/>
              <a:t>板：外形限制小，可参照手机硬件布局，灵活贴合设计，可制成复杂的异形结构，拥更大的热源接触面积。</a:t>
            </a:r>
            <a:endParaRPr lang="en-US" altLang="zh-CN" sz="1050" dirty="0"/>
          </a:p>
          <a:p>
            <a:pPr algn="just" defTabSz="914400">
              <a:lnSpc>
                <a:spcPct val="100000"/>
              </a:lnSpc>
              <a:spcBef>
                <a:spcPts val="600"/>
              </a:spcBef>
              <a:spcAft>
                <a:spcPts val="600"/>
              </a:spcAft>
            </a:pPr>
            <a:r>
              <a:rPr lang="zh-CN" altLang="en-US" sz="1050" dirty="0"/>
              <a:t>液冷导热铜管</a:t>
            </a:r>
            <a:r>
              <a:rPr lang="en-US" altLang="zh-CN" sz="1050" dirty="0"/>
              <a:t>&amp;VC</a:t>
            </a:r>
            <a:r>
              <a:rPr lang="zh-CN" altLang="en-US" sz="1050" dirty="0"/>
              <a:t>组件整体厚度</a:t>
            </a:r>
            <a:r>
              <a:rPr lang="en-US" altLang="zh-CN" sz="1050" dirty="0"/>
              <a:t>0.40mm</a:t>
            </a:r>
            <a:r>
              <a:rPr lang="zh-CN" altLang="en-US" sz="1050" dirty="0"/>
              <a:t>以下，其中腔体厚度</a:t>
            </a:r>
            <a:r>
              <a:rPr lang="en-US" altLang="zh-CN" sz="1050" dirty="0"/>
              <a:t>0.20~0.24mm</a:t>
            </a:r>
            <a:r>
              <a:rPr lang="zh-CN" altLang="en-US" sz="1050" dirty="0"/>
              <a:t>，可适应设备内部狭窄空间。</a:t>
            </a:r>
            <a:endParaRPr lang="en-US" altLang="zh-CN" sz="1050" dirty="0"/>
          </a:p>
          <a:p>
            <a:pPr>
              <a:lnSpc>
                <a:spcPct val="100000"/>
              </a:lnSpc>
              <a:spcAft>
                <a:spcPts val="600"/>
              </a:spcAft>
            </a:pPr>
            <a:r>
              <a:rPr lang="zh-CN" altLang="en-US" sz="1200" b="1" kern="100" dirty="0" smtClean="0">
                <a:latin typeface="+mn-ea"/>
                <a:cs typeface="Times New Roman" panose="02020603050405020304" pitchFamily="18" charset="0"/>
              </a:rPr>
              <a:t>最大热传量</a:t>
            </a:r>
            <a:r>
              <a:rPr lang="en-US" altLang="zh-CN" sz="1200" b="1" kern="100" dirty="0" smtClean="0">
                <a:latin typeface="+mn-ea"/>
                <a:cs typeface="Times New Roman" panose="02020603050405020304" pitchFamily="18" charset="0"/>
              </a:rPr>
              <a:t>(</a:t>
            </a:r>
            <a:r>
              <a:rPr lang="en-US" altLang="zh-CN" sz="1200" b="1" kern="100" dirty="0" err="1" smtClean="0">
                <a:latin typeface="+mn-ea"/>
                <a:cs typeface="Times New Roman" panose="02020603050405020304" pitchFamily="18" charset="0"/>
              </a:rPr>
              <a:t>Qmax</a:t>
            </a:r>
            <a:r>
              <a:rPr lang="en-US" altLang="zh-CN" sz="1200" b="1" kern="100" dirty="0" smtClean="0">
                <a:latin typeface="+mn-ea"/>
                <a:cs typeface="Times New Roman" panose="02020603050405020304" pitchFamily="18" charset="0"/>
              </a:rPr>
              <a:t>)</a:t>
            </a:r>
            <a:r>
              <a:rPr lang="zh-CN" altLang="en-US" sz="1200" b="1" kern="100" dirty="0" smtClean="0">
                <a:latin typeface="+mn-ea"/>
                <a:cs typeface="Times New Roman" panose="02020603050405020304" pitchFamily="18" charset="0"/>
              </a:rPr>
              <a:t>：</a:t>
            </a:r>
            <a:endParaRPr lang="en-US" altLang="zh-CN" sz="1200" b="1" kern="100" dirty="0">
              <a:latin typeface="+mn-ea"/>
              <a:cs typeface="Times New Roman" panose="02020603050405020304" pitchFamily="18" charset="0"/>
            </a:endParaRPr>
          </a:p>
          <a:p>
            <a:pPr algn="just" defTabSz="914400">
              <a:lnSpc>
                <a:spcPct val="100000"/>
              </a:lnSpc>
              <a:spcBef>
                <a:spcPts val="600"/>
              </a:spcBef>
              <a:spcAft>
                <a:spcPts val="600"/>
              </a:spcAft>
            </a:pPr>
            <a:r>
              <a:rPr lang="zh-CN" altLang="en-US" sz="1050" dirty="0"/>
              <a:t>铜管</a:t>
            </a:r>
            <a:r>
              <a:rPr lang="en-US" altLang="zh-CN" sz="1050" dirty="0" err="1"/>
              <a:t>Qmax</a:t>
            </a:r>
            <a:r>
              <a:rPr lang="zh-CN" altLang="en-US" sz="1050" dirty="0" smtClean="0"/>
              <a:t>约</a:t>
            </a:r>
            <a:r>
              <a:rPr lang="en-US" altLang="zh-CN" sz="1050" dirty="0"/>
              <a:t>5</a:t>
            </a:r>
            <a:r>
              <a:rPr lang="en-US" altLang="zh-CN" sz="1050" dirty="0" smtClean="0"/>
              <a:t>W</a:t>
            </a:r>
            <a:r>
              <a:rPr lang="zh-CN" altLang="en-US" sz="1050" dirty="0"/>
              <a:t>，</a:t>
            </a:r>
            <a:r>
              <a:rPr lang="en-US" altLang="zh-CN" sz="1050" dirty="0"/>
              <a:t>VC</a:t>
            </a:r>
            <a:r>
              <a:rPr lang="zh-CN" altLang="en-US" sz="1050" dirty="0"/>
              <a:t>板</a:t>
            </a:r>
            <a:r>
              <a:rPr lang="en-US" altLang="zh-CN" sz="1050" dirty="0" err="1"/>
              <a:t>Qmax</a:t>
            </a:r>
            <a:r>
              <a:rPr lang="zh-CN" altLang="en-US" sz="1050" dirty="0"/>
              <a:t>约为</a:t>
            </a:r>
            <a:r>
              <a:rPr lang="en-US" altLang="zh-CN" sz="1050" dirty="0"/>
              <a:t> 8~10W</a:t>
            </a:r>
            <a:r>
              <a:rPr lang="zh-CN" altLang="en-US" sz="1050" dirty="0"/>
              <a:t>。</a:t>
            </a:r>
            <a:endParaRPr lang="en-US" altLang="zh-CN" sz="1050" dirty="0"/>
          </a:p>
        </p:txBody>
      </p:sp>
      <p:sp>
        <p:nvSpPr>
          <p:cNvPr id="11" name="矩形 10"/>
          <p:cNvSpPr/>
          <p:nvPr/>
        </p:nvSpPr>
        <p:spPr>
          <a:xfrm>
            <a:off x="299982" y="368312"/>
            <a:ext cx="6311902" cy="13333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000"/>
            <a:r>
              <a:rPr lang="zh-CN" altLang="en-US" sz="1400" b="1" dirty="0" smtClean="0">
                <a:solidFill>
                  <a:schemeClr val="tx1"/>
                </a:solidFill>
              </a:rPr>
              <a:t>散热产品</a:t>
            </a:r>
            <a:endParaRPr lang="en-US" altLang="zh-CN" sz="1400" b="1" dirty="0" smtClean="0">
              <a:solidFill>
                <a:schemeClr val="tx1"/>
              </a:solidFill>
            </a:endParaRPr>
          </a:p>
          <a:p>
            <a:pPr marL="180000"/>
            <a:r>
              <a:rPr lang="en-US" altLang="zh-CN" sz="1050" dirty="0">
                <a:solidFill>
                  <a:schemeClr val="tx1"/>
                </a:solidFill>
                <a:latin typeface="+mn-ea"/>
              </a:rPr>
              <a:t>5G</a:t>
            </a:r>
            <a:r>
              <a:rPr lang="zh-CN" altLang="en-US" sz="1050" dirty="0">
                <a:solidFill>
                  <a:schemeClr val="tx1"/>
                </a:solidFill>
                <a:latin typeface="+mn-ea"/>
              </a:rPr>
              <a:t>时代移动通信设备热量的产生将远大于以往</a:t>
            </a:r>
            <a:r>
              <a:rPr lang="zh-CN" altLang="en-US" sz="1050" dirty="0" smtClean="0">
                <a:solidFill>
                  <a:schemeClr val="tx1"/>
                </a:solidFill>
                <a:latin typeface="+mn-ea"/>
              </a:rPr>
              <a:t>，设备对高效散热产品的需求更加</a:t>
            </a:r>
            <a:r>
              <a:rPr lang="zh-CN" altLang="en-US" sz="1050" dirty="0">
                <a:solidFill>
                  <a:schemeClr val="tx1"/>
                </a:solidFill>
                <a:latin typeface="+mn-ea"/>
              </a:rPr>
              <a:t>迫切</a:t>
            </a:r>
            <a:r>
              <a:rPr lang="zh-CN" altLang="en-US" sz="1050" dirty="0" smtClean="0">
                <a:solidFill>
                  <a:schemeClr val="tx1"/>
                </a:solidFill>
                <a:latin typeface="+mn-ea"/>
              </a:rPr>
              <a:t>。</a:t>
            </a:r>
            <a:r>
              <a:rPr lang="en-US" altLang="zh-CN" sz="1050" dirty="0">
                <a:solidFill>
                  <a:schemeClr val="tx1"/>
                </a:solidFill>
                <a:latin typeface="+mn-ea"/>
              </a:rPr>
              <a:t>AAC</a:t>
            </a:r>
            <a:r>
              <a:rPr lang="zh-CN" altLang="en-US" sz="1050" dirty="0">
                <a:solidFill>
                  <a:schemeClr val="tx1"/>
                </a:solidFill>
                <a:latin typeface="+mn-ea"/>
              </a:rPr>
              <a:t>拥有一</a:t>
            </a:r>
            <a:r>
              <a:rPr lang="zh-CN" altLang="en-US" sz="1050" dirty="0" smtClean="0">
                <a:solidFill>
                  <a:schemeClr val="tx1"/>
                </a:solidFill>
                <a:latin typeface="+mn-ea"/>
              </a:rPr>
              <a:t>支经验丰富的</a:t>
            </a:r>
            <a:r>
              <a:rPr lang="zh-CN" altLang="en-US" sz="1050" dirty="0">
                <a:solidFill>
                  <a:schemeClr val="tx1"/>
                </a:solidFill>
                <a:latin typeface="+mn-ea"/>
              </a:rPr>
              <a:t>散热产品研发团队</a:t>
            </a:r>
            <a:r>
              <a:rPr lang="zh-CN" altLang="en-US" sz="1050" dirty="0" smtClean="0">
                <a:solidFill>
                  <a:schemeClr val="tx1"/>
                </a:solidFill>
                <a:latin typeface="+mn-ea"/>
              </a:rPr>
              <a:t>，</a:t>
            </a:r>
            <a:r>
              <a:rPr lang="en-US" altLang="zh-CN" sz="1050" dirty="0" smtClean="0">
                <a:solidFill>
                  <a:schemeClr val="tx1"/>
                </a:solidFill>
                <a:latin typeface="+mn-ea"/>
              </a:rPr>
              <a:t>40</a:t>
            </a:r>
            <a:r>
              <a:rPr lang="zh-CN" altLang="en-US" sz="1050" dirty="0" smtClean="0">
                <a:solidFill>
                  <a:schemeClr val="tx1"/>
                </a:solidFill>
                <a:latin typeface="+mn-ea"/>
              </a:rPr>
              <a:t>余项国内外专利 ，并与</a:t>
            </a:r>
            <a:r>
              <a:rPr lang="zh-CN" altLang="en-US" sz="1050" dirty="0">
                <a:solidFill>
                  <a:schemeClr val="tx1"/>
                </a:solidFill>
                <a:latin typeface="+mn-ea"/>
              </a:rPr>
              <a:t>南京</a:t>
            </a:r>
            <a:r>
              <a:rPr lang="zh-CN" altLang="en-US" sz="1050" dirty="0" smtClean="0">
                <a:solidFill>
                  <a:schemeClr val="tx1"/>
                </a:solidFill>
                <a:latin typeface="+mn-ea"/>
              </a:rPr>
              <a:t>大学</a:t>
            </a:r>
            <a:r>
              <a:rPr lang="en-US" altLang="zh-CN" sz="1050" dirty="0" smtClean="0">
                <a:solidFill>
                  <a:schemeClr val="tx1"/>
                </a:solidFill>
                <a:latin typeface="+mn-ea"/>
              </a:rPr>
              <a:t>/</a:t>
            </a:r>
            <a:r>
              <a:rPr lang="zh-CN" altLang="en-US" sz="1050" dirty="0">
                <a:solidFill>
                  <a:schemeClr val="tx1"/>
                </a:solidFill>
                <a:latin typeface="+mn-ea"/>
              </a:rPr>
              <a:t>南京</a:t>
            </a:r>
            <a:r>
              <a:rPr lang="zh-CN" altLang="en-US" sz="1050" dirty="0" smtClean="0">
                <a:solidFill>
                  <a:schemeClr val="tx1"/>
                </a:solidFill>
                <a:latin typeface="+mn-ea"/>
              </a:rPr>
              <a:t>工业大学</a:t>
            </a:r>
            <a:r>
              <a:rPr lang="zh-CN" altLang="en-US" sz="1050" dirty="0">
                <a:solidFill>
                  <a:schemeClr val="tx1"/>
                </a:solidFill>
                <a:latin typeface="+mn-ea"/>
              </a:rPr>
              <a:t>进行技术合作，具备成熟的方案设计与全自动化</a:t>
            </a:r>
            <a:r>
              <a:rPr lang="zh-CN" altLang="en-US" sz="1050" dirty="0" smtClean="0">
                <a:solidFill>
                  <a:schemeClr val="tx1"/>
                </a:solidFill>
                <a:latin typeface="+mn-ea"/>
              </a:rPr>
              <a:t>生产能力，产品</a:t>
            </a:r>
            <a:r>
              <a:rPr lang="zh-CN" altLang="en-US" sz="1050" dirty="0">
                <a:solidFill>
                  <a:schemeClr val="tx1"/>
                </a:solidFill>
                <a:latin typeface="+mn-ea"/>
              </a:rPr>
              <a:t>一致性好，可靠性高，断差结构配合整机</a:t>
            </a:r>
            <a:r>
              <a:rPr lang="zh-CN" altLang="en-US" sz="1050" dirty="0" smtClean="0">
                <a:solidFill>
                  <a:schemeClr val="tx1"/>
                </a:solidFill>
                <a:latin typeface="+mn-ea"/>
              </a:rPr>
              <a:t>设计，可为</a:t>
            </a:r>
            <a:r>
              <a:rPr lang="zh-CN" altLang="en-US" sz="1050" dirty="0">
                <a:solidFill>
                  <a:schemeClr val="tx1"/>
                </a:solidFill>
                <a:latin typeface="+mn-ea"/>
              </a:rPr>
              <a:t>智能手机，</a:t>
            </a:r>
            <a:r>
              <a:rPr lang="zh-CN" altLang="en-US" sz="1050" dirty="0" smtClean="0">
                <a:solidFill>
                  <a:schemeClr val="tx1"/>
                </a:solidFill>
                <a:latin typeface="+mn-ea"/>
              </a:rPr>
              <a:t>平板电脑，</a:t>
            </a:r>
            <a:r>
              <a:rPr lang="zh-CN" altLang="en-US" sz="1050" dirty="0">
                <a:solidFill>
                  <a:schemeClr val="tx1"/>
                </a:solidFill>
                <a:latin typeface="+mn-ea"/>
              </a:rPr>
              <a:t>笔记本等电子产品</a:t>
            </a:r>
            <a:r>
              <a:rPr lang="zh-CN" altLang="en-US" sz="1050" dirty="0" smtClean="0">
                <a:solidFill>
                  <a:schemeClr val="tx1"/>
                </a:solidFill>
                <a:latin typeface="+mn-ea"/>
              </a:rPr>
              <a:t>提供散热</a:t>
            </a:r>
            <a:r>
              <a:rPr lang="zh-CN" altLang="en-US" sz="1050" dirty="0">
                <a:solidFill>
                  <a:schemeClr val="tx1"/>
                </a:solidFill>
                <a:latin typeface="+mn-ea"/>
              </a:rPr>
              <a:t>解决方案，产品主要</a:t>
            </a:r>
            <a:r>
              <a:rPr lang="zh-CN" altLang="en-US" sz="1050" dirty="0" smtClean="0">
                <a:solidFill>
                  <a:schemeClr val="tx1"/>
                </a:solidFill>
                <a:latin typeface="+mn-ea"/>
              </a:rPr>
              <a:t>有液冷散热</a:t>
            </a:r>
            <a:r>
              <a:rPr lang="zh-CN" altLang="en-US" sz="1050" dirty="0">
                <a:solidFill>
                  <a:schemeClr val="tx1"/>
                </a:solidFill>
                <a:latin typeface="+mn-ea"/>
              </a:rPr>
              <a:t>铜</a:t>
            </a:r>
            <a:r>
              <a:rPr lang="zh-CN" altLang="en-US" sz="1050" dirty="0" smtClean="0">
                <a:solidFill>
                  <a:schemeClr val="tx1"/>
                </a:solidFill>
                <a:latin typeface="+mn-ea"/>
              </a:rPr>
              <a:t>管和导热</a:t>
            </a:r>
            <a:r>
              <a:rPr lang="en-US" altLang="zh-CN" sz="1050" dirty="0" smtClean="0">
                <a:solidFill>
                  <a:schemeClr val="tx1"/>
                </a:solidFill>
                <a:latin typeface="+mn-ea"/>
              </a:rPr>
              <a:t>VC</a:t>
            </a:r>
            <a:r>
              <a:rPr lang="zh-CN" altLang="en-US" sz="1050" dirty="0">
                <a:solidFill>
                  <a:schemeClr val="tx1"/>
                </a:solidFill>
                <a:latin typeface="+mn-ea"/>
              </a:rPr>
              <a:t>板</a:t>
            </a:r>
            <a:r>
              <a:rPr lang="zh-CN" altLang="en-US" sz="1050" dirty="0" smtClean="0">
                <a:solidFill>
                  <a:schemeClr val="tx1"/>
                </a:solidFill>
                <a:latin typeface="+mn-ea"/>
              </a:rPr>
              <a:t>。可根据客户需求提供定制产品。</a:t>
            </a:r>
            <a:endParaRPr lang="zh-CN" altLang="en-US" sz="1050" dirty="0">
              <a:solidFill>
                <a:schemeClr val="tx1"/>
              </a:solidFill>
              <a:latin typeface="+mn-ea"/>
            </a:endParaRPr>
          </a:p>
        </p:txBody>
      </p:sp>
      <p:pic>
        <p:nvPicPr>
          <p:cNvPr id="12" name="图片 11"/>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rot="5400000">
            <a:off x="2266133" y="2428783"/>
            <a:ext cx="1908213" cy="920576"/>
          </a:xfrm>
          <a:prstGeom prst="rect">
            <a:avLst/>
          </a:prstGeom>
        </p:spPr>
      </p:pic>
      <p:sp>
        <p:nvSpPr>
          <p:cNvPr id="17" name="文本框 16"/>
          <p:cNvSpPr txBox="1"/>
          <p:nvPr/>
        </p:nvSpPr>
        <p:spPr>
          <a:xfrm>
            <a:off x="2636783" y="4234051"/>
            <a:ext cx="1638300" cy="276999"/>
          </a:xfrm>
          <a:prstGeom prst="rect">
            <a:avLst/>
          </a:prstGeom>
          <a:noFill/>
        </p:spPr>
        <p:txBody>
          <a:bodyPr wrap="square" rtlCol="0">
            <a:spAutoFit/>
          </a:bodyPr>
          <a:lstStyle/>
          <a:p>
            <a:r>
              <a:rPr lang="zh-CN" altLang="en-US" sz="1200" dirty="0" smtClean="0"/>
              <a:t>异形折弯热管</a:t>
            </a:r>
            <a:endParaRPr lang="zh-CN" altLang="en-US" sz="1200" dirty="0"/>
          </a:p>
        </p:txBody>
      </p:sp>
      <p:sp>
        <p:nvSpPr>
          <p:cNvPr id="18" name="文本框 17"/>
          <p:cNvSpPr txBox="1"/>
          <p:nvPr/>
        </p:nvSpPr>
        <p:spPr>
          <a:xfrm>
            <a:off x="5131982" y="4234051"/>
            <a:ext cx="664889" cy="276999"/>
          </a:xfrm>
          <a:prstGeom prst="rect">
            <a:avLst/>
          </a:prstGeom>
          <a:noFill/>
        </p:spPr>
        <p:txBody>
          <a:bodyPr wrap="square" rtlCol="0">
            <a:spAutoFit/>
          </a:bodyPr>
          <a:lstStyle/>
          <a:p>
            <a:r>
              <a:rPr lang="en-US" altLang="zh-CN" sz="1200" dirty="0" smtClean="0"/>
              <a:t>VC</a:t>
            </a:r>
            <a:r>
              <a:rPr lang="zh-CN" altLang="en-US" sz="1200" dirty="0"/>
              <a:t>板</a:t>
            </a:r>
          </a:p>
        </p:txBody>
      </p:sp>
      <p:sp>
        <p:nvSpPr>
          <p:cNvPr id="19" name="文本框 18"/>
          <p:cNvSpPr txBox="1"/>
          <p:nvPr/>
        </p:nvSpPr>
        <p:spPr>
          <a:xfrm>
            <a:off x="739754" y="4234051"/>
            <a:ext cx="1638300" cy="276999"/>
          </a:xfrm>
          <a:prstGeom prst="rect">
            <a:avLst/>
          </a:prstGeom>
          <a:noFill/>
        </p:spPr>
        <p:txBody>
          <a:bodyPr wrap="square" rtlCol="0">
            <a:spAutoFit/>
          </a:bodyPr>
          <a:lstStyle/>
          <a:p>
            <a:r>
              <a:rPr lang="zh-CN" altLang="en-US" sz="1200" dirty="0" smtClean="0"/>
              <a:t>普通热管</a:t>
            </a:r>
            <a:endParaRPr lang="zh-CN" altLang="en-US" sz="1200" dirty="0"/>
          </a:p>
        </p:txBody>
      </p:sp>
      <p:pic>
        <p:nvPicPr>
          <p:cNvPr id="9" name="图片 8"/>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1560" b="92199" l="9571" r="95050"/>
                    </a14:imgEffect>
                    <a14:imgEffect>
                      <a14:brightnessContrast bright="40000" contrast="20000"/>
                    </a14:imgEffect>
                  </a14:imgLayer>
                </a14:imgProps>
              </a:ext>
              <a:ext uri="{28A0092B-C50C-407E-A947-70E740481C1C}">
                <a14:useLocalDpi xmlns:a14="http://schemas.microsoft.com/office/drawing/2010/main" val="0"/>
              </a:ext>
            </a:extLst>
          </a:blip>
          <a:srcRect t="23973" r="3584"/>
          <a:stretch/>
        </p:blipFill>
        <p:spPr>
          <a:xfrm rot="5400000">
            <a:off x="153059" y="2483887"/>
            <a:ext cx="2217030" cy="811720"/>
          </a:xfrm>
          <a:prstGeom prst="rect">
            <a:avLst/>
          </a:prstGeom>
        </p:spPr>
      </p:pic>
      <p:pic>
        <p:nvPicPr>
          <p:cNvPr id="10" name="图片 9"/>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3759" b="77660" l="9901" r="92739"/>
                    </a14:imgEffect>
                    <a14:imgEffect>
                      <a14:brightnessContrast bright="40000" contrast="40000"/>
                    </a14:imgEffect>
                  </a14:imgLayer>
                </a14:imgProps>
              </a:ext>
              <a:ext uri="{28A0092B-C50C-407E-A947-70E740481C1C}">
                <a14:useLocalDpi xmlns:a14="http://schemas.microsoft.com/office/drawing/2010/main" val="0"/>
              </a:ext>
            </a:extLst>
          </a:blip>
          <a:srcRect t="21715" r="931"/>
          <a:stretch/>
        </p:blipFill>
        <p:spPr>
          <a:xfrm rot="5400000">
            <a:off x="3982766" y="2350755"/>
            <a:ext cx="2496552" cy="915994"/>
          </a:xfrm>
          <a:prstGeom prst="rect">
            <a:avLst/>
          </a:prstGeom>
        </p:spPr>
      </p:pic>
    </p:spTree>
    <p:extLst>
      <p:ext uri="{BB962C8B-B14F-4D97-AF65-F5344CB8AC3E}">
        <p14:creationId xmlns:p14="http://schemas.microsoft.com/office/powerpoint/2010/main" val="2224806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6725" y="127424"/>
            <a:ext cx="6138335" cy="26284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400" b="1" dirty="0">
                <a:solidFill>
                  <a:schemeClr val="tx1"/>
                </a:solidFill>
                <a:ea typeface="微软雅黑" panose="020B0503020204020204" pitchFamily="34" charset="-122"/>
              </a:rPr>
              <a:t>3D</a:t>
            </a:r>
            <a:r>
              <a:rPr lang="zh-CN" altLang="en-US" sz="1400" b="1" dirty="0" smtClean="0">
                <a:solidFill>
                  <a:schemeClr val="tx1"/>
                </a:solidFill>
                <a:ea typeface="微软雅黑" panose="020B0503020204020204" pitchFamily="34" charset="-122"/>
              </a:rPr>
              <a:t>玻璃</a:t>
            </a:r>
            <a:endParaRPr lang="en-US" altLang="zh-CN" sz="1400" b="1" dirty="0" smtClean="0">
              <a:solidFill>
                <a:schemeClr val="tx1"/>
              </a:solidFill>
              <a:ea typeface="微软雅黑" panose="020B0503020204020204" pitchFamily="34" charset="-122"/>
            </a:endParaRPr>
          </a:p>
          <a:p>
            <a:pPr algn="just">
              <a:spcAft>
                <a:spcPts val="600"/>
              </a:spcAft>
            </a:pPr>
            <a:r>
              <a:rPr lang="zh-CN" altLang="en-US" sz="1050" dirty="0" smtClean="0">
                <a:solidFill>
                  <a:schemeClr val="tx1"/>
                </a:solidFill>
                <a:latin typeface="+mn-ea"/>
              </a:rPr>
              <a:t>全自制、完整的</a:t>
            </a:r>
            <a:r>
              <a:rPr lang="zh-CN" altLang="en-US" sz="1050" dirty="0">
                <a:solidFill>
                  <a:schemeClr val="tx1"/>
                </a:solidFill>
                <a:latin typeface="+mn-ea"/>
              </a:rPr>
              <a:t>技术平台，多项自主专利助力</a:t>
            </a:r>
            <a:r>
              <a:rPr lang="en-US" altLang="zh-CN" sz="1050" dirty="0">
                <a:solidFill>
                  <a:schemeClr val="tx1"/>
                </a:solidFill>
                <a:latin typeface="+mn-ea"/>
              </a:rPr>
              <a:t>AAC</a:t>
            </a:r>
            <a:r>
              <a:rPr lang="zh-CN" altLang="en-US" sz="1050" dirty="0">
                <a:solidFill>
                  <a:schemeClr val="tx1"/>
                </a:solidFill>
                <a:latin typeface="+mn-ea"/>
              </a:rPr>
              <a:t>突破</a:t>
            </a:r>
            <a:r>
              <a:rPr lang="en-US" altLang="zh-CN" sz="1050" dirty="0">
                <a:solidFill>
                  <a:schemeClr val="tx1"/>
                </a:solidFill>
                <a:latin typeface="+mn-ea"/>
              </a:rPr>
              <a:t>3D</a:t>
            </a:r>
            <a:r>
              <a:rPr lang="zh-CN" altLang="en-US" sz="1050" dirty="0">
                <a:solidFill>
                  <a:schemeClr val="tx1"/>
                </a:solidFill>
                <a:latin typeface="+mn-ea"/>
              </a:rPr>
              <a:t>玻璃制造局限，可以实现</a:t>
            </a:r>
            <a:r>
              <a:rPr lang="en-US" altLang="zh-CN" sz="1050" dirty="0">
                <a:solidFill>
                  <a:schemeClr val="tx1"/>
                </a:solidFill>
                <a:latin typeface="+mn-ea"/>
              </a:rPr>
              <a:t>0°</a:t>
            </a:r>
            <a:r>
              <a:rPr lang="zh-CN" altLang="en-US" sz="1050" dirty="0">
                <a:solidFill>
                  <a:schemeClr val="tx1"/>
                </a:solidFill>
                <a:latin typeface="+mn-ea"/>
              </a:rPr>
              <a:t>超小拔模</a:t>
            </a:r>
            <a:r>
              <a:rPr lang="zh-CN" altLang="en-US" sz="1050" dirty="0" smtClean="0">
                <a:solidFill>
                  <a:schemeClr val="tx1"/>
                </a:solidFill>
                <a:latin typeface="+mn-ea"/>
              </a:rPr>
              <a:t>角、全</a:t>
            </a:r>
            <a:r>
              <a:rPr lang="zh-CN" altLang="en-US" sz="1050" dirty="0">
                <a:solidFill>
                  <a:schemeClr val="tx1"/>
                </a:solidFill>
                <a:latin typeface="+mn-ea"/>
              </a:rPr>
              <a:t>方向四面玻璃热</a:t>
            </a:r>
            <a:r>
              <a:rPr lang="zh-CN" altLang="en-US" sz="1050" dirty="0" smtClean="0">
                <a:solidFill>
                  <a:schemeClr val="tx1"/>
                </a:solidFill>
                <a:latin typeface="+mn-ea"/>
              </a:rPr>
              <a:t>弯、全</a:t>
            </a:r>
            <a:r>
              <a:rPr lang="zh-CN" altLang="en-US" sz="1050" dirty="0">
                <a:solidFill>
                  <a:schemeClr val="tx1"/>
                </a:solidFill>
                <a:latin typeface="+mn-ea"/>
              </a:rPr>
              <a:t>方向四面倒扣玻璃热</a:t>
            </a:r>
            <a:r>
              <a:rPr lang="zh-CN" altLang="en-US" sz="1050" dirty="0" smtClean="0">
                <a:solidFill>
                  <a:schemeClr val="tx1"/>
                </a:solidFill>
                <a:latin typeface="+mn-ea"/>
              </a:rPr>
              <a:t>弯、多</a:t>
            </a:r>
            <a:r>
              <a:rPr lang="zh-CN" altLang="en-US" sz="1050" dirty="0">
                <a:solidFill>
                  <a:schemeClr val="tx1"/>
                </a:solidFill>
                <a:latin typeface="+mn-ea"/>
              </a:rPr>
              <a:t>方向折弯的复杂</a:t>
            </a:r>
            <a:r>
              <a:rPr lang="zh-CN" altLang="en-US" sz="1050" dirty="0" smtClean="0">
                <a:solidFill>
                  <a:schemeClr val="tx1"/>
                </a:solidFill>
                <a:latin typeface="+mn-ea"/>
              </a:rPr>
              <a:t>形状和不等</a:t>
            </a:r>
            <a:r>
              <a:rPr lang="zh-CN" altLang="en-US" sz="1050" dirty="0">
                <a:solidFill>
                  <a:schemeClr val="tx1"/>
                </a:solidFill>
                <a:latin typeface="+mn-ea"/>
              </a:rPr>
              <a:t>壁厚</a:t>
            </a:r>
            <a:r>
              <a:rPr lang="en-US" altLang="zh-CN" sz="1050" dirty="0">
                <a:solidFill>
                  <a:schemeClr val="tx1"/>
                </a:solidFill>
                <a:latin typeface="+mn-ea"/>
              </a:rPr>
              <a:t>3D</a:t>
            </a:r>
            <a:r>
              <a:rPr lang="zh-CN" altLang="en-US" sz="1050" dirty="0">
                <a:solidFill>
                  <a:schemeClr val="tx1"/>
                </a:solidFill>
                <a:latin typeface="+mn-ea"/>
              </a:rPr>
              <a:t>玻璃成型与</a:t>
            </a:r>
            <a:r>
              <a:rPr lang="zh-CN" altLang="en-US" sz="1050" dirty="0" smtClean="0">
                <a:solidFill>
                  <a:schemeClr val="tx1"/>
                </a:solidFill>
                <a:latin typeface="+mn-ea"/>
              </a:rPr>
              <a:t>制造等。应用领域包括智能手机，智能手表，</a:t>
            </a:r>
            <a:r>
              <a:rPr lang="en-US" altLang="zh-CN" sz="1050" dirty="0" smtClean="0">
                <a:solidFill>
                  <a:schemeClr val="tx1"/>
                </a:solidFill>
                <a:latin typeface="+mn-ea"/>
              </a:rPr>
              <a:t>AR/VR</a:t>
            </a:r>
            <a:r>
              <a:rPr lang="zh-CN" altLang="en-US" sz="1050" dirty="0" smtClean="0">
                <a:solidFill>
                  <a:schemeClr val="tx1"/>
                </a:solidFill>
                <a:latin typeface="+mn-ea"/>
              </a:rPr>
              <a:t>，车载等。</a:t>
            </a:r>
            <a:endParaRPr lang="en-US" altLang="zh-CN" sz="1050" dirty="0">
              <a:solidFill>
                <a:schemeClr val="tx1"/>
              </a:solidFill>
              <a:latin typeface="+mn-ea"/>
            </a:endParaRPr>
          </a:p>
          <a:p>
            <a:pPr>
              <a:spcAft>
                <a:spcPts val="600"/>
              </a:spcAft>
            </a:pPr>
            <a:r>
              <a:rPr lang="en-US" altLang="zh-CN" sz="1200" dirty="0" smtClean="0">
                <a:solidFill>
                  <a:schemeClr val="tx1"/>
                </a:solidFill>
                <a:ea typeface="微软雅黑" panose="020B0503020204020204" pitchFamily="34" charset="-122"/>
              </a:rPr>
              <a:t>AAC</a:t>
            </a:r>
            <a:r>
              <a:rPr lang="zh-CN" altLang="en-US" sz="1200" dirty="0">
                <a:solidFill>
                  <a:schemeClr val="tx1"/>
                </a:solidFill>
                <a:ea typeface="微软雅黑" panose="020B0503020204020204" pitchFamily="34" charset="-122"/>
              </a:rPr>
              <a:t>可根据客户需求</a:t>
            </a:r>
            <a:r>
              <a:rPr lang="zh-CN" altLang="en-US" sz="1200" dirty="0" smtClean="0">
                <a:solidFill>
                  <a:schemeClr val="tx1"/>
                </a:solidFill>
                <a:ea typeface="微软雅黑" panose="020B0503020204020204" pitchFamily="34" charset="-122"/>
              </a:rPr>
              <a:t>定制提供多种单一</a:t>
            </a:r>
            <a:r>
              <a:rPr lang="en-US" altLang="zh-CN" sz="1200" dirty="0" smtClean="0">
                <a:solidFill>
                  <a:schemeClr val="tx1"/>
                </a:solidFill>
                <a:ea typeface="微软雅黑" panose="020B0503020204020204" pitchFamily="34" charset="-122"/>
              </a:rPr>
              <a:t>/</a:t>
            </a:r>
            <a:r>
              <a:rPr lang="zh-CN" altLang="en-US" sz="1200" dirty="0" smtClean="0">
                <a:solidFill>
                  <a:schemeClr val="tx1"/>
                </a:solidFill>
                <a:ea typeface="微软雅黑" panose="020B0503020204020204" pitchFamily="34" charset="-122"/>
              </a:rPr>
              <a:t>整体设计方案</a:t>
            </a:r>
            <a:r>
              <a:rPr lang="zh-CN" altLang="en-US" sz="1200" dirty="0">
                <a:solidFill>
                  <a:schemeClr val="tx1"/>
                </a:solidFill>
                <a:ea typeface="微软雅黑" panose="020B0503020204020204" pitchFamily="34" charset="-122"/>
              </a:rPr>
              <a:t>：</a:t>
            </a:r>
            <a:endParaRPr lang="en-US" altLang="zh-CN" sz="1200" dirty="0">
              <a:solidFill>
                <a:schemeClr val="tx1"/>
              </a:solidFill>
              <a:ea typeface="微软雅黑" panose="020B0503020204020204" pitchFamily="34" charset="-122"/>
            </a:endParaRPr>
          </a:p>
          <a:p>
            <a:pPr marL="171450" indent="-171450" algn="just">
              <a:buFont typeface="Arial" panose="020B0604020202020204" pitchFamily="34" charset="0"/>
              <a:buChar char="•"/>
            </a:pPr>
            <a:r>
              <a:rPr lang="zh-CN" altLang="en-US" sz="1050" dirty="0">
                <a:solidFill>
                  <a:schemeClr val="tx1"/>
                </a:solidFill>
                <a:latin typeface="+mn-ea"/>
              </a:rPr>
              <a:t>两边倒扣而上下开放结构</a:t>
            </a:r>
            <a:r>
              <a:rPr lang="en-US" altLang="zh-CN" sz="1050" dirty="0">
                <a:solidFill>
                  <a:schemeClr val="tx1"/>
                </a:solidFill>
                <a:latin typeface="+mn-ea"/>
              </a:rPr>
              <a:t>3D</a:t>
            </a:r>
            <a:r>
              <a:rPr lang="zh-CN" altLang="en-US" sz="1050" dirty="0" smtClean="0">
                <a:solidFill>
                  <a:schemeClr val="tx1"/>
                </a:solidFill>
                <a:latin typeface="+mn-ea"/>
              </a:rPr>
              <a:t>玻璃</a:t>
            </a:r>
            <a:r>
              <a:rPr lang="zh-CN" altLang="en-US" sz="1050" dirty="0">
                <a:solidFill>
                  <a:schemeClr val="tx1"/>
                </a:solidFill>
                <a:latin typeface="+mn-ea"/>
              </a:rPr>
              <a:t>前</a:t>
            </a:r>
            <a:r>
              <a:rPr lang="zh-CN" altLang="en-US" sz="1050" dirty="0" smtClean="0">
                <a:solidFill>
                  <a:schemeClr val="tx1"/>
                </a:solidFill>
                <a:latin typeface="+mn-ea"/>
              </a:rPr>
              <a:t>玻</a:t>
            </a:r>
            <a:r>
              <a:rPr lang="en-US" altLang="zh-CN" sz="1050" dirty="0" smtClean="0">
                <a:solidFill>
                  <a:schemeClr val="tx1"/>
                </a:solidFill>
                <a:latin typeface="+mn-ea"/>
              </a:rPr>
              <a:t>/</a:t>
            </a:r>
            <a:r>
              <a:rPr lang="zh-CN" altLang="en-US" sz="1050" dirty="0" smtClean="0">
                <a:solidFill>
                  <a:schemeClr val="tx1"/>
                </a:solidFill>
                <a:latin typeface="+mn-ea"/>
              </a:rPr>
              <a:t>后</a:t>
            </a:r>
            <a:r>
              <a:rPr lang="zh-CN" altLang="en-US" sz="1050" dirty="0">
                <a:solidFill>
                  <a:schemeClr val="tx1"/>
                </a:solidFill>
                <a:latin typeface="+mn-ea"/>
              </a:rPr>
              <a:t>壳 </a:t>
            </a:r>
            <a:r>
              <a:rPr lang="en-US" altLang="zh-CN" sz="1050" dirty="0">
                <a:solidFill>
                  <a:schemeClr val="tx1"/>
                </a:solidFill>
                <a:latin typeface="+mn-ea"/>
              </a:rPr>
              <a:t>+ </a:t>
            </a:r>
            <a:r>
              <a:rPr lang="zh-CN" altLang="en-US" sz="1050" dirty="0">
                <a:solidFill>
                  <a:schemeClr val="tx1"/>
                </a:solidFill>
                <a:latin typeface="+mn-ea"/>
              </a:rPr>
              <a:t>金属框</a:t>
            </a:r>
            <a:endParaRPr lang="en-US" altLang="zh-CN" sz="1050" dirty="0">
              <a:solidFill>
                <a:schemeClr val="tx1"/>
              </a:solidFill>
              <a:latin typeface="+mn-ea"/>
            </a:endParaRPr>
          </a:p>
          <a:p>
            <a:pPr marL="171450" indent="-171450" algn="just">
              <a:buFont typeface="Arial" panose="020B0604020202020204" pitchFamily="34" charset="0"/>
              <a:buChar char="•"/>
            </a:pPr>
            <a:r>
              <a:rPr lang="zh-CN" altLang="en-US" sz="1050" dirty="0">
                <a:solidFill>
                  <a:schemeClr val="tx1"/>
                </a:solidFill>
                <a:latin typeface="+mn-ea"/>
              </a:rPr>
              <a:t>全方向倒扣</a:t>
            </a:r>
            <a:r>
              <a:rPr lang="en-US" altLang="zh-CN" sz="1050" dirty="0">
                <a:solidFill>
                  <a:schemeClr val="tx1"/>
                </a:solidFill>
                <a:latin typeface="+mn-ea"/>
              </a:rPr>
              <a:t>3D</a:t>
            </a:r>
            <a:r>
              <a:rPr lang="zh-CN" altLang="en-US" sz="1050" dirty="0" smtClean="0">
                <a:solidFill>
                  <a:schemeClr val="tx1"/>
                </a:solidFill>
                <a:latin typeface="+mn-ea"/>
              </a:rPr>
              <a:t>玻璃</a:t>
            </a:r>
            <a:r>
              <a:rPr lang="zh-CN" altLang="en-US" sz="1050" dirty="0">
                <a:solidFill>
                  <a:schemeClr val="tx1"/>
                </a:solidFill>
                <a:latin typeface="+mn-ea"/>
              </a:rPr>
              <a:t>前</a:t>
            </a:r>
            <a:r>
              <a:rPr lang="zh-CN" altLang="en-US" sz="1050" dirty="0" smtClean="0">
                <a:solidFill>
                  <a:schemeClr val="tx1"/>
                </a:solidFill>
                <a:latin typeface="+mn-ea"/>
              </a:rPr>
              <a:t>玻</a:t>
            </a:r>
            <a:r>
              <a:rPr lang="en-US" altLang="zh-CN" sz="1050" dirty="0" smtClean="0">
                <a:solidFill>
                  <a:schemeClr val="tx1"/>
                </a:solidFill>
                <a:latin typeface="+mn-ea"/>
              </a:rPr>
              <a:t>/</a:t>
            </a:r>
            <a:r>
              <a:rPr lang="zh-CN" altLang="en-US" sz="1050" dirty="0" smtClean="0">
                <a:solidFill>
                  <a:schemeClr val="tx1"/>
                </a:solidFill>
                <a:latin typeface="+mn-ea"/>
              </a:rPr>
              <a:t>后</a:t>
            </a:r>
            <a:r>
              <a:rPr lang="zh-CN" altLang="en-US" sz="1050" dirty="0">
                <a:solidFill>
                  <a:schemeClr val="tx1"/>
                </a:solidFill>
                <a:latin typeface="+mn-ea"/>
              </a:rPr>
              <a:t>壳 </a:t>
            </a:r>
            <a:r>
              <a:rPr lang="en-US" altLang="zh-CN" sz="1050" dirty="0">
                <a:solidFill>
                  <a:schemeClr val="tx1"/>
                </a:solidFill>
                <a:latin typeface="+mn-ea"/>
              </a:rPr>
              <a:t>+ </a:t>
            </a:r>
            <a:r>
              <a:rPr lang="zh-CN" altLang="en-US" sz="1050" dirty="0">
                <a:solidFill>
                  <a:schemeClr val="tx1"/>
                </a:solidFill>
                <a:latin typeface="+mn-ea"/>
              </a:rPr>
              <a:t>金属框</a:t>
            </a:r>
            <a:endParaRPr lang="en-US" altLang="zh-CN" sz="1050" dirty="0">
              <a:solidFill>
                <a:schemeClr val="tx1"/>
              </a:solidFill>
              <a:latin typeface="+mn-ea"/>
            </a:endParaRPr>
          </a:p>
          <a:p>
            <a:pPr marL="171450" indent="-171450" algn="just">
              <a:buFont typeface="Arial" panose="020B0604020202020204" pitchFamily="34" charset="0"/>
              <a:buChar char="•"/>
            </a:pPr>
            <a:r>
              <a:rPr lang="en-US" altLang="zh-CN" sz="1050" dirty="0">
                <a:solidFill>
                  <a:schemeClr val="tx1"/>
                </a:solidFill>
                <a:latin typeface="+mn-ea"/>
              </a:rPr>
              <a:t>90°</a:t>
            </a:r>
            <a:r>
              <a:rPr lang="zh-CN" altLang="en-US" sz="1050" dirty="0">
                <a:solidFill>
                  <a:schemeClr val="tx1"/>
                </a:solidFill>
                <a:latin typeface="+mn-ea"/>
              </a:rPr>
              <a:t>折弯</a:t>
            </a:r>
            <a:r>
              <a:rPr lang="en-US" altLang="zh-CN" sz="1050" dirty="0">
                <a:solidFill>
                  <a:schemeClr val="tx1"/>
                </a:solidFill>
                <a:latin typeface="+mn-ea"/>
              </a:rPr>
              <a:t>3D</a:t>
            </a:r>
            <a:r>
              <a:rPr lang="zh-CN" altLang="en-US" sz="1050" dirty="0" smtClean="0">
                <a:solidFill>
                  <a:schemeClr val="tx1"/>
                </a:solidFill>
                <a:latin typeface="+mn-ea"/>
              </a:rPr>
              <a:t>玻璃</a:t>
            </a:r>
            <a:r>
              <a:rPr lang="zh-CN" altLang="en-US" sz="1050" dirty="0">
                <a:solidFill>
                  <a:schemeClr val="tx1"/>
                </a:solidFill>
                <a:latin typeface="+mn-ea"/>
              </a:rPr>
              <a:t>前</a:t>
            </a:r>
            <a:r>
              <a:rPr lang="zh-CN" altLang="en-US" sz="1050" dirty="0" smtClean="0">
                <a:solidFill>
                  <a:schemeClr val="tx1"/>
                </a:solidFill>
                <a:latin typeface="+mn-ea"/>
              </a:rPr>
              <a:t>玻</a:t>
            </a:r>
            <a:r>
              <a:rPr lang="en-US" altLang="zh-CN" sz="1050" dirty="0" smtClean="0">
                <a:solidFill>
                  <a:schemeClr val="tx1"/>
                </a:solidFill>
                <a:latin typeface="+mn-ea"/>
              </a:rPr>
              <a:t>/</a:t>
            </a:r>
            <a:r>
              <a:rPr lang="zh-CN" altLang="en-US" sz="1050" dirty="0" smtClean="0">
                <a:solidFill>
                  <a:schemeClr val="tx1"/>
                </a:solidFill>
                <a:latin typeface="+mn-ea"/>
              </a:rPr>
              <a:t>后壳</a:t>
            </a:r>
            <a:r>
              <a:rPr lang="en-US" altLang="zh-CN" sz="1050" dirty="0" smtClean="0">
                <a:solidFill>
                  <a:schemeClr val="tx1"/>
                </a:solidFill>
                <a:latin typeface="+mn-ea"/>
              </a:rPr>
              <a:t> </a:t>
            </a:r>
            <a:r>
              <a:rPr lang="en-US" altLang="zh-CN" sz="1050" dirty="0">
                <a:solidFill>
                  <a:schemeClr val="tx1"/>
                </a:solidFill>
                <a:latin typeface="+mn-ea"/>
              </a:rPr>
              <a:t>+ </a:t>
            </a:r>
            <a:r>
              <a:rPr lang="zh-CN" altLang="en-US" sz="1050" dirty="0">
                <a:solidFill>
                  <a:schemeClr val="tx1"/>
                </a:solidFill>
                <a:latin typeface="+mn-ea"/>
              </a:rPr>
              <a:t>金属框</a:t>
            </a:r>
            <a:endParaRPr lang="en-US" altLang="zh-CN" sz="1050" dirty="0">
              <a:solidFill>
                <a:schemeClr val="tx1"/>
              </a:solidFill>
              <a:latin typeface="+mn-ea"/>
            </a:endParaRPr>
          </a:p>
          <a:p>
            <a:pPr marL="171450" indent="-171450" algn="just">
              <a:buFont typeface="Arial" panose="020B0604020202020204" pitchFamily="34" charset="0"/>
              <a:buChar char="•"/>
            </a:pPr>
            <a:r>
              <a:rPr lang="zh-CN" altLang="en-US" sz="1050" dirty="0">
                <a:solidFill>
                  <a:schemeClr val="tx1"/>
                </a:solidFill>
                <a:latin typeface="+mn-ea"/>
              </a:rPr>
              <a:t>不等壁厚</a:t>
            </a:r>
            <a:r>
              <a:rPr lang="en-US" altLang="zh-CN" sz="1050" dirty="0">
                <a:solidFill>
                  <a:schemeClr val="tx1"/>
                </a:solidFill>
                <a:latin typeface="+mn-ea"/>
              </a:rPr>
              <a:t>3D</a:t>
            </a:r>
            <a:r>
              <a:rPr lang="zh-CN" altLang="en-US" sz="1050" dirty="0" smtClean="0">
                <a:solidFill>
                  <a:schemeClr val="tx1"/>
                </a:solidFill>
                <a:latin typeface="+mn-ea"/>
              </a:rPr>
              <a:t>玻璃前玻</a:t>
            </a:r>
            <a:r>
              <a:rPr lang="en-US" altLang="zh-CN" sz="1050" dirty="0" smtClean="0">
                <a:solidFill>
                  <a:schemeClr val="tx1"/>
                </a:solidFill>
                <a:latin typeface="+mn-ea"/>
              </a:rPr>
              <a:t>/</a:t>
            </a:r>
            <a:r>
              <a:rPr lang="zh-CN" altLang="en-US" sz="1050" dirty="0" smtClean="0">
                <a:solidFill>
                  <a:schemeClr val="tx1"/>
                </a:solidFill>
                <a:latin typeface="+mn-ea"/>
              </a:rPr>
              <a:t>后</a:t>
            </a:r>
            <a:r>
              <a:rPr lang="zh-CN" altLang="en-US" sz="1050" dirty="0">
                <a:solidFill>
                  <a:schemeClr val="tx1"/>
                </a:solidFill>
                <a:latin typeface="+mn-ea"/>
              </a:rPr>
              <a:t>壳 </a:t>
            </a:r>
            <a:r>
              <a:rPr lang="en-US" altLang="zh-CN" sz="1050" dirty="0">
                <a:solidFill>
                  <a:schemeClr val="tx1"/>
                </a:solidFill>
                <a:latin typeface="+mn-ea"/>
              </a:rPr>
              <a:t>+ </a:t>
            </a:r>
            <a:r>
              <a:rPr lang="zh-CN" altLang="en-US" sz="1050" dirty="0">
                <a:solidFill>
                  <a:schemeClr val="tx1"/>
                </a:solidFill>
                <a:latin typeface="+mn-ea"/>
              </a:rPr>
              <a:t>金属内</a:t>
            </a:r>
            <a:r>
              <a:rPr lang="zh-CN" altLang="en-US" sz="1050" dirty="0" smtClean="0">
                <a:solidFill>
                  <a:schemeClr val="tx1"/>
                </a:solidFill>
                <a:latin typeface="+mn-ea"/>
              </a:rPr>
              <a:t>框</a:t>
            </a:r>
            <a:endParaRPr lang="en-US" altLang="zh-CN" sz="1050" dirty="0">
              <a:solidFill>
                <a:schemeClr val="tx1"/>
              </a:solidFill>
              <a:latin typeface="+mn-ea"/>
            </a:endParaRPr>
          </a:p>
          <a:p>
            <a:pPr marL="171450" indent="-171450" algn="just">
              <a:buFont typeface="Arial" panose="020B0604020202020204" pitchFamily="34" charset="0"/>
              <a:buChar char="•"/>
            </a:pPr>
            <a:endParaRPr lang="en-US" altLang="zh-CN" sz="1100" dirty="0">
              <a:solidFill>
                <a:schemeClr val="tx1"/>
              </a:solidFill>
              <a:latin typeface="+mn-ea"/>
            </a:endParaRPr>
          </a:p>
          <a:p>
            <a:pPr>
              <a:spcAft>
                <a:spcPts val="600"/>
              </a:spcAft>
            </a:pPr>
            <a:r>
              <a:rPr lang="zh-CN" altLang="en-US" sz="1200" dirty="0">
                <a:solidFill>
                  <a:schemeClr val="tx1"/>
                </a:solidFill>
                <a:ea typeface="微软雅黑" panose="020B0503020204020204" pitchFamily="34" charset="-122"/>
              </a:rPr>
              <a:t>玻璃与</a:t>
            </a:r>
            <a:r>
              <a:rPr lang="zh-CN" altLang="en-US" sz="1200" dirty="0" smtClean="0">
                <a:solidFill>
                  <a:schemeClr val="tx1"/>
                </a:solidFill>
                <a:ea typeface="微软雅黑" panose="020B0503020204020204" pitchFamily="34" charset="-122"/>
              </a:rPr>
              <a:t>金属</a:t>
            </a:r>
            <a:r>
              <a:rPr lang="zh-CN" altLang="en-US" sz="1200" dirty="0">
                <a:solidFill>
                  <a:schemeClr val="tx1"/>
                </a:solidFill>
                <a:ea typeface="微软雅黑" panose="020B0503020204020204" pitchFamily="34" charset="-122"/>
              </a:rPr>
              <a:t>配合</a:t>
            </a:r>
          </a:p>
          <a:p>
            <a:pPr marL="171450" indent="-171450" algn="just">
              <a:buFont typeface="Arial" panose="020B0604020202020204" pitchFamily="34" charset="0"/>
              <a:buChar char="•"/>
            </a:pPr>
            <a:r>
              <a:rPr lang="zh-CN" altLang="en-US" sz="1050" dirty="0">
                <a:solidFill>
                  <a:schemeClr val="tx1"/>
                </a:solidFill>
                <a:latin typeface="+mn-ea"/>
              </a:rPr>
              <a:t>自主设计和高精密生产玻璃和金属，实现最佳的公差匹配</a:t>
            </a:r>
          </a:p>
          <a:p>
            <a:pPr marL="171450" indent="-171450" algn="just">
              <a:buFont typeface="Arial" panose="020B0604020202020204" pitchFamily="34" charset="0"/>
              <a:buChar char="•"/>
            </a:pPr>
            <a:r>
              <a:rPr lang="zh-CN" altLang="en-US" sz="1050" dirty="0">
                <a:solidFill>
                  <a:schemeClr val="tx1"/>
                </a:solidFill>
                <a:latin typeface="+mn-ea"/>
              </a:rPr>
              <a:t>玻璃与金属属同一研发团队，通过共享内部工艺数据，确保高精度</a:t>
            </a:r>
            <a:r>
              <a:rPr lang="zh-CN" altLang="en-US" sz="1050" dirty="0" smtClean="0">
                <a:solidFill>
                  <a:schemeClr val="tx1"/>
                </a:solidFill>
                <a:latin typeface="+mn-ea"/>
              </a:rPr>
              <a:t>加工</a:t>
            </a:r>
            <a:endParaRPr lang="en-US" altLang="zh-CN" sz="1050" dirty="0">
              <a:solidFill>
                <a:schemeClr val="tx1"/>
              </a:solidFill>
              <a:latin typeface="+mn-ea"/>
            </a:endParaRPr>
          </a:p>
        </p:txBody>
      </p:sp>
      <p:grpSp>
        <p:nvGrpSpPr>
          <p:cNvPr id="6" name="组合 5"/>
          <p:cNvGrpSpPr/>
          <p:nvPr/>
        </p:nvGrpSpPr>
        <p:grpSpPr>
          <a:xfrm>
            <a:off x="556686" y="4395158"/>
            <a:ext cx="1338790" cy="1186492"/>
            <a:chOff x="1595081" y="3987717"/>
            <a:chExt cx="1202973" cy="1677663"/>
          </a:xfrm>
        </p:grpSpPr>
        <p:sp>
          <p:nvSpPr>
            <p:cNvPr id="44" name="圆角矩形 43"/>
            <p:cNvSpPr/>
            <p:nvPr/>
          </p:nvSpPr>
          <p:spPr>
            <a:xfrm>
              <a:off x="1595081" y="3987717"/>
              <a:ext cx="1188718" cy="1677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4" name="图片 3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05237" y="4300187"/>
              <a:ext cx="1192817" cy="1033850"/>
            </a:xfrm>
            <a:prstGeom prst="rect">
              <a:avLst/>
            </a:prstGeom>
          </p:spPr>
        </p:pic>
      </p:grpSp>
      <p:grpSp>
        <p:nvGrpSpPr>
          <p:cNvPr id="5" name="组合 4"/>
          <p:cNvGrpSpPr/>
          <p:nvPr/>
        </p:nvGrpSpPr>
        <p:grpSpPr>
          <a:xfrm>
            <a:off x="556686" y="2933836"/>
            <a:ext cx="1338790" cy="1144179"/>
            <a:chOff x="289679" y="3987717"/>
            <a:chExt cx="1198590" cy="1677663"/>
          </a:xfrm>
        </p:grpSpPr>
        <p:sp>
          <p:nvSpPr>
            <p:cNvPr id="43" name="圆角矩形 42"/>
            <p:cNvSpPr/>
            <p:nvPr/>
          </p:nvSpPr>
          <p:spPr>
            <a:xfrm>
              <a:off x="289679" y="3987717"/>
              <a:ext cx="1188718" cy="1677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5" name="图片 3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8390" y="4221736"/>
              <a:ext cx="1139879" cy="1438608"/>
            </a:xfrm>
            <a:prstGeom prst="rect">
              <a:avLst/>
            </a:prstGeom>
          </p:spPr>
        </p:pic>
      </p:grpSp>
      <p:grpSp>
        <p:nvGrpSpPr>
          <p:cNvPr id="4" name="组合 3"/>
          <p:cNvGrpSpPr/>
          <p:nvPr/>
        </p:nvGrpSpPr>
        <p:grpSpPr>
          <a:xfrm>
            <a:off x="519345" y="7558997"/>
            <a:ext cx="1376132" cy="1246683"/>
            <a:chOff x="5511285" y="3987717"/>
            <a:chExt cx="1188718" cy="1677663"/>
          </a:xfrm>
        </p:grpSpPr>
        <p:sp>
          <p:nvSpPr>
            <p:cNvPr id="47" name="圆角矩形 46"/>
            <p:cNvSpPr/>
            <p:nvPr/>
          </p:nvSpPr>
          <p:spPr>
            <a:xfrm>
              <a:off x="5511285" y="3987717"/>
              <a:ext cx="1188718" cy="1677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8" name="图片 3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6991" y="4587304"/>
              <a:ext cx="913076" cy="626517"/>
            </a:xfrm>
            <a:prstGeom prst="rect">
              <a:avLst/>
            </a:prstGeom>
          </p:spPr>
        </p:pic>
        <p:sp>
          <p:nvSpPr>
            <p:cNvPr id="10" name="椭圆 9"/>
            <p:cNvSpPr/>
            <p:nvPr/>
          </p:nvSpPr>
          <p:spPr bwMode="auto">
            <a:xfrm flipH="1">
              <a:off x="5774699" y="4803444"/>
              <a:ext cx="90365" cy="123384"/>
            </a:xfrm>
            <a:prstGeom prst="ellipse">
              <a:avLst/>
            </a:prstGeom>
            <a:solidFill>
              <a:schemeClr val="bg1">
                <a:lumMod val="95000"/>
              </a:schemeClr>
            </a:solidFill>
            <a:ln>
              <a:noFill/>
            </a:ln>
            <a:extLst/>
          </p:spPr>
          <p:txBody>
            <a:bodyPr lIns="108000" tIns="108000" rIns="108000" bIns="108000" rtlCol="0" anchor="ctr"/>
            <a:lstStyle/>
            <a:p>
              <a:pPr algn="ctr"/>
              <a:endParaRPr lang="zh-CN" altLang="en-US"/>
            </a:p>
          </p:txBody>
        </p:sp>
      </p:grpSp>
      <p:sp>
        <p:nvSpPr>
          <p:cNvPr id="2" name="矩形 1"/>
          <p:cNvSpPr/>
          <p:nvPr/>
        </p:nvSpPr>
        <p:spPr>
          <a:xfrm>
            <a:off x="2194985" y="2866145"/>
            <a:ext cx="4320000" cy="1211870"/>
          </a:xfrm>
          <a:prstGeom prst="rect">
            <a:avLst/>
          </a:prstGeom>
        </p:spPr>
        <p:txBody>
          <a:bodyPr wrap="square">
            <a:spAutoFit/>
          </a:bodyPr>
          <a:lstStyle/>
          <a:p>
            <a:pPr>
              <a:lnSpc>
                <a:spcPct val="150000"/>
              </a:lnSpc>
              <a:spcBef>
                <a:spcPts val="600"/>
              </a:spcBef>
            </a:pPr>
            <a:r>
              <a:rPr lang="zh-CN" altLang="en-US" sz="1050" b="1" dirty="0" smtClean="0"/>
              <a:t>不等壁厚</a:t>
            </a:r>
            <a:endParaRPr lang="en-US" altLang="zh-CN" sz="1050" b="1" dirty="0" smtClean="0"/>
          </a:p>
          <a:p>
            <a:pPr marL="171450" indent="-171450" algn="just">
              <a:spcBef>
                <a:spcPts val="600"/>
              </a:spcBef>
              <a:buFont typeface="Arial" panose="020B0604020202020204" pitchFamily="34" charset="0"/>
              <a:buChar char="•"/>
            </a:pPr>
            <a:r>
              <a:rPr lang="zh-CN" altLang="en-US" sz="1050" dirty="0"/>
              <a:t>壳面匀薄、侧边不均匀厚，可实现更高的侧边强度，替代金属框，用于全玻璃手机设计</a:t>
            </a:r>
          </a:p>
          <a:p>
            <a:pPr marL="171450" indent="-171450" algn="just">
              <a:spcBef>
                <a:spcPts val="600"/>
              </a:spcBef>
              <a:buFont typeface="Arial" panose="020B0604020202020204" pitchFamily="34" charset="0"/>
              <a:buChar char="•"/>
            </a:pPr>
            <a:r>
              <a:rPr lang="zh-CN" altLang="en-US" sz="1050" dirty="0"/>
              <a:t>一体成型，外弧圆润，握持感坚实、舒适</a:t>
            </a:r>
            <a:endParaRPr lang="en-US" altLang="zh-CN" sz="1050" dirty="0"/>
          </a:p>
          <a:p>
            <a:pPr marL="171450" indent="-171450" algn="just">
              <a:spcBef>
                <a:spcPts val="600"/>
              </a:spcBef>
              <a:buFont typeface="Arial" panose="020B0604020202020204" pitchFamily="34" charset="0"/>
              <a:buChar char="•"/>
            </a:pPr>
            <a:r>
              <a:rPr lang="zh-CN" altLang="en-US" sz="1050" dirty="0"/>
              <a:t>利于侧边触点或局部标志性特征的设计，如虚拟按键等</a:t>
            </a:r>
            <a:endParaRPr lang="en-US" altLang="zh-CN" sz="1050" dirty="0"/>
          </a:p>
        </p:txBody>
      </p:sp>
      <p:sp>
        <p:nvSpPr>
          <p:cNvPr id="48" name="矩形 47"/>
          <p:cNvSpPr/>
          <p:nvPr/>
        </p:nvSpPr>
        <p:spPr>
          <a:xfrm>
            <a:off x="2194985" y="4350406"/>
            <a:ext cx="4320000" cy="1211870"/>
          </a:xfrm>
          <a:prstGeom prst="rect">
            <a:avLst/>
          </a:prstGeom>
          <a:noFill/>
        </p:spPr>
        <p:txBody>
          <a:bodyPr wrap="square">
            <a:spAutoFit/>
          </a:bodyPr>
          <a:lstStyle/>
          <a:p>
            <a:pPr defTabSz="1088502">
              <a:lnSpc>
                <a:spcPct val="150000"/>
              </a:lnSpc>
              <a:spcBef>
                <a:spcPts val="600"/>
              </a:spcBef>
            </a:pPr>
            <a:r>
              <a:rPr lang="zh-CN" altLang="en-US" sz="1050" b="1" dirty="0" smtClean="0">
                <a:solidFill>
                  <a:srgbClr val="404040"/>
                </a:solidFill>
                <a:latin typeface="Arial"/>
                <a:ea typeface="微软雅黑"/>
              </a:rPr>
              <a:t>倒扣</a:t>
            </a:r>
            <a:endParaRPr lang="en-US" altLang="zh-CN" sz="1050" b="1" dirty="0" smtClean="0">
              <a:solidFill>
                <a:srgbClr val="404040"/>
              </a:solidFill>
              <a:latin typeface="Arial"/>
              <a:ea typeface="微软雅黑"/>
            </a:endParaRPr>
          </a:p>
          <a:p>
            <a:pPr marL="171450" indent="-171450" defTabSz="1088502">
              <a:spcBef>
                <a:spcPts val="600"/>
              </a:spcBef>
              <a:buFont typeface="Arial" panose="020B0604020202020204" pitchFamily="34" charset="0"/>
              <a:buChar char="•"/>
            </a:pPr>
            <a:r>
              <a:rPr lang="zh-CN" altLang="en-US" sz="1050" dirty="0"/>
              <a:t>两面倒扣</a:t>
            </a:r>
            <a:r>
              <a:rPr lang="en-US" altLang="zh-CN" sz="1050" dirty="0"/>
              <a:t>/</a:t>
            </a:r>
            <a:r>
              <a:rPr lang="zh-CN" altLang="en-US" sz="1050" dirty="0"/>
              <a:t>四面倒扣结构，金属模具成型</a:t>
            </a:r>
            <a:endParaRPr lang="en-US" altLang="zh-CN" sz="1050" dirty="0"/>
          </a:p>
          <a:p>
            <a:pPr marL="171450" indent="-171450" defTabSz="1088502">
              <a:spcBef>
                <a:spcPts val="600"/>
              </a:spcBef>
              <a:buFont typeface="Arial" panose="020B0604020202020204" pitchFamily="34" charset="0"/>
              <a:buChar char="•"/>
            </a:pPr>
            <a:r>
              <a:rPr lang="zh-CN" altLang="en-US" sz="1050" dirty="0"/>
              <a:t>侧边及四角封闭设计或开放设计</a:t>
            </a:r>
          </a:p>
          <a:p>
            <a:pPr marL="171450" indent="-171450" defTabSz="1088502">
              <a:spcBef>
                <a:spcPts val="600"/>
              </a:spcBef>
              <a:buFont typeface="Arial" panose="020B0604020202020204" pitchFamily="34" charset="0"/>
              <a:buChar char="•"/>
            </a:pPr>
            <a:r>
              <a:rPr lang="zh-CN" altLang="en-US" sz="1050" dirty="0"/>
              <a:t>侧边开放或四角开放的</a:t>
            </a:r>
            <a:r>
              <a:rPr lang="en-US" altLang="zh-CN" sz="1050" dirty="0"/>
              <a:t>3D</a:t>
            </a:r>
            <a:r>
              <a:rPr lang="zh-CN" altLang="en-US" sz="1050" dirty="0"/>
              <a:t>玻璃与金属搭配，不仅可大大提高抗跌落强度，而且可实现多种新颖外观</a:t>
            </a:r>
          </a:p>
        </p:txBody>
      </p:sp>
      <p:grpSp>
        <p:nvGrpSpPr>
          <p:cNvPr id="8" name="组合 7"/>
          <p:cNvGrpSpPr/>
          <p:nvPr/>
        </p:nvGrpSpPr>
        <p:grpSpPr>
          <a:xfrm>
            <a:off x="364226" y="5979867"/>
            <a:ext cx="1731274" cy="1243573"/>
            <a:chOff x="3625265" y="4077799"/>
            <a:chExt cx="1502583" cy="1677663"/>
          </a:xfrm>
        </p:grpSpPr>
        <p:grpSp>
          <p:nvGrpSpPr>
            <p:cNvPr id="3" name="组合 2"/>
            <p:cNvGrpSpPr/>
            <p:nvPr/>
          </p:nvGrpSpPr>
          <p:grpSpPr>
            <a:xfrm>
              <a:off x="3759893" y="4077799"/>
              <a:ext cx="1367955" cy="1677663"/>
              <a:chOff x="2900481" y="3987717"/>
              <a:chExt cx="1367955" cy="1677663"/>
            </a:xfrm>
          </p:grpSpPr>
          <p:sp>
            <p:nvSpPr>
              <p:cNvPr id="45" name="圆角矩形 44"/>
              <p:cNvSpPr/>
              <p:nvPr/>
            </p:nvSpPr>
            <p:spPr>
              <a:xfrm>
                <a:off x="2900481" y="3987717"/>
                <a:ext cx="1188718" cy="1677663"/>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7" name="图片 36"/>
              <p:cNvPicPr>
                <a:picLocks noChangeAspect="1"/>
              </p:cNvPicPr>
              <p:nvPr/>
            </p:nvPicPr>
            <p:blipFill rotWithShape="1">
              <a:blip r:embed="rId5" cstate="email">
                <a:extLst>
                  <a:ext uri="{28A0092B-C50C-407E-A947-70E740481C1C}">
                    <a14:useLocalDpi xmlns:a14="http://schemas.microsoft.com/office/drawing/2010/main"/>
                  </a:ext>
                </a:extLst>
              </a:blip>
              <a:srcRect l="26853"/>
              <a:stretch/>
            </p:blipFill>
            <p:spPr>
              <a:xfrm>
                <a:off x="3017782" y="4559848"/>
                <a:ext cx="1250654" cy="872991"/>
              </a:xfrm>
              <a:prstGeom prst="rect">
                <a:avLst/>
              </a:prstGeom>
            </p:spPr>
          </p:pic>
        </p:grpSp>
        <p:grpSp>
          <p:nvGrpSpPr>
            <p:cNvPr id="36" name="组合 35"/>
            <p:cNvGrpSpPr/>
            <p:nvPr/>
          </p:nvGrpSpPr>
          <p:grpSpPr>
            <a:xfrm>
              <a:off x="3625265" y="4449923"/>
              <a:ext cx="877255" cy="716350"/>
              <a:chOff x="-966544" y="1877597"/>
              <a:chExt cx="1262646" cy="649951"/>
            </a:xfrm>
          </p:grpSpPr>
          <p:sp>
            <p:nvSpPr>
              <p:cNvPr id="40" name="椭圆 39"/>
              <p:cNvSpPr/>
              <p:nvPr/>
            </p:nvSpPr>
            <p:spPr bwMode="auto">
              <a:xfrm>
                <a:off x="-188475" y="2232133"/>
                <a:ext cx="295415" cy="295415"/>
              </a:xfrm>
              <a:prstGeom prst="ellipse">
                <a:avLst/>
              </a:prstGeom>
              <a:noFill/>
              <a:ln>
                <a:solidFill>
                  <a:srgbClr val="FFC000"/>
                </a:solidFill>
                <a:prstDash val="dash"/>
              </a:ln>
              <a:extLst/>
            </p:spPr>
            <p:txBody>
              <a:bodyPr lIns="108000" tIns="108000" rIns="108000" bIns="108000" rtlCol="0" anchor="ctr"/>
              <a:lstStyle/>
              <a:p>
                <a:pPr algn="ctr"/>
                <a:endParaRPr lang="zh-CN" altLang="en-US"/>
              </a:p>
            </p:txBody>
          </p:sp>
          <p:cxnSp>
            <p:nvCxnSpPr>
              <p:cNvPr id="41" name="直接连接符 40"/>
              <p:cNvCxnSpPr/>
              <p:nvPr/>
            </p:nvCxnSpPr>
            <p:spPr>
              <a:xfrm flipV="1">
                <a:off x="-43338" y="2328443"/>
                <a:ext cx="133640" cy="75699"/>
              </a:xfrm>
              <a:prstGeom prst="line">
                <a:avLst/>
              </a:prstGeom>
              <a:ln>
                <a:solidFill>
                  <a:srgbClr val="FFC000"/>
                </a:solidFill>
                <a:headEnd type="oval" w="sm" len="sm"/>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966544" y="1877597"/>
                <a:ext cx="1262646" cy="508225"/>
              </a:xfrm>
              <a:prstGeom prst="rect">
                <a:avLst/>
              </a:prstGeom>
            </p:spPr>
            <p:txBody>
              <a:bodyPr wrap="square">
                <a:spAutoFit/>
              </a:bodyPr>
              <a:lstStyle/>
              <a:p>
                <a:pPr algn="ctr">
                  <a:lnSpc>
                    <a:spcPct val="150000"/>
                  </a:lnSpc>
                </a:pPr>
                <a:r>
                  <a:rPr lang="en-US" altLang="zh-CN" sz="1050" dirty="0" smtClean="0">
                    <a:solidFill>
                      <a:srgbClr val="FFC000"/>
                    </a:solidFill>
                  </a:rPr>
                  <a:t>R=0.5mm</a:t>
                </a:r>
                <a:endParaRPr lang="zh-CN" altLang="en-US" sz="1050" dirty="0">
                  <a:solidFill>
                    <a:srgbClr val="FFC000"/>
                  </a:solidFill>
                </a:endParaRPr>
              </a:p>
            </p:txBody>
          </p:sp>
        </p:grpSp>
      </p:grpSp>
      <p:sp>
        <p:nvSpPr>
          <p:cNvPr id="9" name="矩形 8"/>
          <p:cNvSpPr/>
          <p:nvPr/>
        </p:nvSpPr>
        <p:spPr>
          <a:xfrm>
            <a:off x="2194985" y="5939571"/>
            <a:ext cx="4320000" cy="1211870"/>
          </a:xfrm>
          <a:prstGeom prst="rect">
            <a:avLst/>
          </a:prstGeom>
        </p:spPr>
        <p:txBody>
          <a:bodyPr wrap="square">
            <a:spAutoFit/>
          </a:bodyPr>
          <a:lstStyle/>
          <a:p>
            <a:pPr>
              <a:lnSpc>
                <a:spcPct val="150000"/>
              </a:lnSpc>
              <a:spcBef>
                <a:spcPts val="600"/>
              </a:spcBef>
            </a:pPr>
            <a:r>
              <a:rPr lang="en-US" altLang="zh-CN" sz="1050" b="1" dirty="0"/>
              <a:t>90°</a:t>
            </a:r>
            <a:r>
              <a:rPr lang="zh-CN" altLang="en-US" sz="1050" b="1" dirty="0"/>
              <a:t>折弯 小</a:t>
            </a:r>
            <a:r>
              <a:rPr lang="en-US" altLang="zh-CN" sz="1050" b="1" dirty="0"/>
              <a:t>R</a:t>
            </a:r>
            <a:r>
              <a:rPr lang="zh-CN" altLang="en-US" sz="1050" b="1" dirty="0" smtClean="0"/>
              <a:t>角</a:t>
            </a:r>
            <a:endParaRPr lang="en-US" altLang="zh-CN" sz="1050" b="1" dirty="0" smtClean="0"/>
          </a:p>
          <a:p>
            <a:pPr marL="171450" indent="-171450">
              <a:spcBef>
                <a:spcPts val="600"/>
              </a:spcBef>
              <a:buFont typeface="Arial" panose="020B0604020202020204" pitchFamily="34" charset="0"/>
              <a:buChar char="•"/>
            </a:pPr>
            <a:r>
              <a:rPr lang="zh-CN" altLang="en-US" sz="1050" dirty="0" smtClean="0"/>
              <a:t>超</a:t>
            </a:r>
            <a:r>
              <a:rPr lang="zh-CN" altLang="en-US" sz="1050" dirty="0"/>
              <a:t>小拔模角与小</a:t>
            </a:r>
            <a:r>
              <a:rPr lang="en-US" altLang="zh-CN" sz="1050" dirty="0"/>
              <a:t>R</a:t>
            </a:r>
            <a:r>
              <a:rPr lang="zh-CN" altLang="en-US" sz="1050" dirty="0"/>
              <a:t>角设计，侧边与壳面几乎垂直</a:t>
            </a:r>
            <a:endParaRPr lang="en-US" altLang="zh-CN" sz="1050" dirty="0"/>
          </a:p>
          <a:p>
            <a:pPr marL="171450" indent="-171450">
              <a:spcBef>
                <a:spcPts val="600"/>
              </a:spcBef>
              <a:buFont typeface="Arial" panose="020B0604020202020204" pitchFamily="34" charset="0"/>
              <a:buChar char="•"/>
            </a:pPr>
            <a:r>
              <a:rPr lang="zh-CN" altLang="en-US" sz="1050" dirty="0" smtClean="0"/>
              <a:t>拔</a:t>
            </a:r>
            <a:r>
              <a:rPr lang="zh-CN" altLang="en-US" sz="1050" dirty="0"/>
              <a:t>模角最小可至</a:t>
            </a:r>
            <a:r>
              <a:rPr lang="en-US" altLang="zh-CN" sz="1050" dirty="0"/>
              <a:t>0°</a:t>
            </a:r>
            <a:r>
              <a:rPr lang="zh-CN" altLang="en-US" sz="1050" dirty="0"/>
              <a:t>，内折弯</a:t>
            </a:r>
            <a:r>
              <a:rPr lang="en-US" altLang="zh-CN" sz="1050" dirty="0"/>
              <a:t>R</a:t>
            </a:r>
            <a:r>
              <a:rPr lang="zh-CN" altLang="en-US" sz="1050" dirty="0"/>
              <a:t>值最小可至</a:t>
            </a:r>
            <a:r>
              <a:rPr lang="en-US" altLang="zh-CN" sz="1050" dirty="0"/>
              <a:t>0.5mm </a:t>
            </a:r>
          </a:p>
          <a:p>
            <a:pPr marL="171450" indent="-171450">
              <a:spcBef>
                <a:spcPts val="600"/>
              </a:spcBef>
              <a:buFont typeface="Arial" panose="020B0604020202020204" pitchFamily="34" charset="0"/>
              <a:buChar char="•"/>
            </a:pPr>
            <a:r>
              <a:rPr lang="zh-CN" altLang="en-US" sz="1050" dirty="0" smtClean="0"/>
              <a:t>可用</a:t>
            </a:r>
            <a:r>
              <a:rPr lang="zh-CN" altLang="en-US" sz="1050" dirty="0"/>
              <a:t>于手机的前盖板或后壳，未来与小</a:t>
            </a:r>
            <a:r>
              <a:rPr lang="en-US" altLang="zh-CN" sz="1050" dirty="0"/>
              <a:t>R</a:t>
            </a:r>
            <a:r>
              <a:rPr lang="zh-CN" altLang="en-US" sz="1050" dirty="0"/>
              <a:t>角</a:t>
            </a:r>
            <a:r>
              <a:rPr lang="en-US" altLang="zh-CN" sz="1050" dirty="0"/>
              <a:t>OLED</a:t>
            </a:r>
            <a:r>
              <a:rPr lang="zh-CN" altLang="en-US" sz="1050" dirty="0"/>
              <a:t>搭配，可实现垂直显示屏的概念手机设计</a:t>
            </a:r>
          </a:p>
        </p:txBody>
      </p:sp>
      <p:sp>
        <p:nvSpPr>
          <p:cNvPr id="12" name="矩形 11"/>
          <p:cNvSpPr/>
          <p:nvPr/>
        </p:nvSpPr>
        <p:spPr>
          <a:xfrm>
            <a:off x="2194985" y="7558997"/>
            <a:ext cx="4320000" cy="969496"/>
          </a:xfrm>
          <a:prstGeom prst="rect">
            <a:avLst/>
          </a:prstGeom>
        </p:spPr>
        <p:txBody>
          <a:bodyPr wrap="square">
            <a:spAutoFit/>
          </a:bodyPr>
          <a:lstStyle/>
          <a:p>
            <a:pPr>
              <a:spcBef>
                <a:spcPts val="600"/>
              </a:spcBef>
            </a:pPr>
            <a:r>
              <a:rPr lang="zh-CN" altLang="en-US" sz="1050" b="1" dirty="0"/>
              <a:t>局部特征</a:t>
            </a:r>
            <a:r>
              <a:rPr lang="zh-CN" altLang="en-US" sz="1050" dirty="0"/>
              <a:t> </a:t>
            </a:r>
            <a:endParaRPr lang="en-US" altLang="zh-CN" sz="1050" dirty="0" smtClean="0"/>
          </a:p>
          <a:p>
            <a:pPr marL="171450" indent="-171450">
              <a:spcBef>
                <a:spcPts val="600"/>
              </a:spcBef>
              <a:buFont typeface="Arial" panose="020B0604020202020204" pitchFamily="34" charset="0"/>
              <a:buChar char="•"/>
            </a:pPr>
            <a:r>
              <a:rPr lang="zh-CN" altLang="en-US" sz="1050" dirty="0" smtClean="0"/>
              <a:t>金属</a:t>
            </a:r>
            <a:r>
              <a:rPr lang="zh-CN" altLang="en-US" sz="1050" dirty="0"/>
              <a:t>模具成型，玻璃表面实现局部的、特定位置的凸起或凹陷</a:t>
            </a:r>
            <a:r>
              <a:rPr lang="zh-CN" altLang="en-US" sz="1050" dirty="0" smtClean="0"/>
              <a:t>特征</a:t>
            </a:r>
            <a:endParaRPr lang="en-US" altLang="zh-CN" sz="1050" dirty="0" smtClean="0"/>
          </a:p>
          <a:p>
            <a:pPr marL="171450" indent="-171450">
              <a:spcBef>
                <a:spcPts val="600"/>
              </a:spcBef>
              <a:buFont typeface="Arial" panose="020B0604020202020204" pitchFamily="34" charset="0"/>
              <a:buChar char="•"/>
            </a:pPr>
            <a:r>
              <a:rPr lang="zh-CN" altLang="en-US" sz="1050" dirty="0" smtClean="0"/>
              <a:t>利用</a:t>
            </a:r>
            <a:r>
              <a:rPr lang="zh-CN" altLang="en-US" sz="1050" dirty="0"/>
              <a:t>触点实现触摸定位，并与</a:t>
            </a:r>
            <a:r>
              <a:rPr lang="en-US" altLang="zh-CN" sz="1050" dirty="0"/>
              <a:t>Haptic</a:t>
            </a:r>
            <a:r>
              <a:rPr lang="zh-CN" altLang="en-US" sz="1050" dirty="0"/>
              <a:t>结合实现虚拟按键功能</a:t>
            </a:r>
          </a:p>
          <a:p>
            <a:pPr marL="171450" indent="-171450">
              <a:spcBef>
                <a:spcPts val="600"/>
              </a:spcBef>
              <a:buFont typeface="Arial" panose="020B0604020202020204" pitchFamily="34" charset="0"/>
              <a:buChar char="•"/>
            </a:pPr>
            <a:r>
              <a:rPr lang="zh-CN" altLang="en-US" sz="1050" dirty="0" smtClean="0"/>
              <a:t>利于</a:t>
            </a:r>
            <a:r>
              <a:rPr lang="zh-CN" altLang="en-US" sz="1050" dirty="0"/>
              <a:t>无孔化机身设计，增强握感、视觉</a:t>
            </a:r>
            <a:r>
              <a:rPr lang="zh-CN" altLang="en-US" sz="1050" dirty="0" smtClean="0"/>
              <a:t>效果和防水性能等</a:t>
            </a:r>
            <a:endParaRPr lang="zh-CN" altLang="en-US" sz="1050" dirty="0"/>
          </a:p>
        </p:txBody>
      </p:sp>
    </p:spTree>
    <p:extLst>
      <p:ext uri="{BB962C8B-B14F-4D97-AF65-F5344CB8AC3E}">
        <p14:creationId xmlns:p14="http://schemas.microsoft.com/office/powerpoint/2010/main" val="10386360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60"/>
          <p:cNvSpPr/>
          <p:nvPr/>
        </p:nvSpPr>
        <p:spPr>
          <a:xfrm>
            <a:off x="2304124" y="2423659"/>
            <a:ext cx="3928559" cy="934076"/>
          </a:xfrm>
          <a:prstGeom prst="rect">
            <a:avLst/>
          </a:prstGeom>
          <a:noFill/>
          <a:scene3d>
            <a:camera prst="orthographicFront"/>
            <a:lightRig rig="flat" dir="t">
              <a:rot lat="0" lon="0" rev="600000"/>
            </a:lightRig>
          </a:scene3d>
        </p:spPr>
        <p:style>
          <a:lnRef idx="0">
            <a:schemeClr val="accent1">
              <a:hueOff val="0"/>
              <a:satOff val="0"/>
              <a:lumOff val="0"/>
              <a:alphaOff val="0"/>
            </a:schemeClr>
          </a:lnRef>
          <a:fillRef idx="1">
            <a:scrgbClr r="0" g="0" b="0"/>
          </a:fillRef>
          <a:effectRef idx="0">
            <a:schemeClr val="accent1">
              <a:tint val="50000"/>
              <a:alpha val="40000"/>
              <a:hueOff val="0"/>
              <a:satOff val="0"/>
              <a:lumOff val="0"/>
              <a:alphaOff val="0"/>
            </a:schemeClr>
          </a:effectRef>
          <a:fontRef idx="minor">
            <a:schemeClr val="lt1">
              <a:hueOff val="0"/>
              <a:satOff val="0"/>
              <a:lumOff val="0"/>
              <a:alphaOff val="0"/>
            </a:schemeClr>
          </a:fontRef>
        </p:style>
        <p:txBody>
          <a:bodyPr anchor="ctr"/>
          <a:lstStyle/>
          <a:p>
            <a:pPr algn="ctr"/>
            <a:endParaRPr lang="zh-CN" altLang="en-US" sz="2400" b="1" dirty="0">
              <a:solidFill>
                <a:schemeClr val="tx1"/>
              </a:solidFill>
              <a:latin typeface="Arial" panose="020B0604020202020204" pitchFamily="34" charset="0"/>
              <a:ea typeface="微软雅黑" panose="020B0503020204020204" pitchFamily="34" charset="-122"/>
            </a:endParaRPr>
          </a:p>
        </p:txBody>
      </p:sp>
      <p:sp>
        <p:nvSpPr>
          <p:cNvPr id="25" name="矩形 24"/>
          <p:cNvSpPr/>
          <p:nvPr/>
        </p:nvSpPr>
        <p:spPr>
          <a:xfrm>
            <a:off x="155651" y="105266"/>
            <a:ext cx="6573258" cy="34868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zh-CN" altLang="zh-CN" sz="1400" b="1" dirty="0">
                <a:solidFill>
                  <a:schemeClr val="tx1"/>
                </a:solidFill>
                <a:ea typeface="微软雅黑" panose="020B0503020204020204" pitchFamily="34" charset="-122"/>
              </a:rPr>
              <a:t>金属结构件</a:t>
            </a:r>
          </a:p>
          <a:p>
            <a:pPr>
              <a:spcAft>
                <a:spcPts val="600"/>
              </a:spcAft>
            </a:pPr>
            <a:r>
              <a:rPr lang="zh-CN" altLang="zh-CN" sz="1050" dirty="0">
                <a:solidFill>
                  <a:schemeClr val="tx1"/>
                </a:solidFill>
                <a:latin typeface="+mn-ea"/>
              </a:rPr>
              <a:t>智能手机正以越来越小的体积，</a:t>
            </a:r>
            <a:r>
              <a:rPr lang="zh-CN" altLang="zh-CN" sz="1050" dirty="0" smtClean="0">
                <a:solidFill>
                  <a:schemeClr val="tx1"/>
                </a:solidFill>
                <a:latin typeface="+mn-ea"/>
              </a:rPr>
              <a:t>实现</a:t>
            </a:r>
            <a:r>
              <a:rPr lang="zh-CN" altLang="en-US" sz="1050" dirty="0">
                <a:solidFill>
                  <a:schemeClr val="tx1"/>
                </a:solidFill>
                <a:latin typeface="+mn-ea"/>
              </a:rPr>
              <a:t>更</a:t>
            </a:r>
            <a:r>
              <a:rPr lang="zh-CN" altLang="zh-CN" sz="1050" dirty="0" smtClean="0">
                <a:solidFill>
                  <a:schemeClr val="tx1"/>
                </a:solidFill>
                <a:latin typeface="+mn-ea"/>
              </a:rPr>
              <a:t>复杂，</a:t>
            </a:r>
            <a:r>
              <a:rPr lang="zh-CN" altLang="en-US" sz="1050" dirty="0" smtClean="0">
                <a:solidFill>
                  <a:schemeClr val="tx1"/>
                </a:solidFill>
                <a:latin typeface="+mn-ea"/>
              </a:rPr>
              <a:t>更</a:t>
            </a:r>
            <a:r>
              <a:rPr lang="zh-CN" altLang="zh-CN" sz="1050" dirty="0" smtClean="0">
                <a:solidFill>
                  <a:schemeClr val="tx1"/>
                </a:solidFill>
                <a:latin typeface="+mn-ea"/>
              </a:rPr>
              <a:t>多样</a:t>
            </a:r>
            <a:r>
              <a:rPr lang="zh-CN" altLang="en-US" sz="1050" dirty="0" smtClean="0">
                <a:solidFill>
                  <a:schemeClr val="tx1"/>
                </a:solidFill>
                <a:latin typeface="+mn-ea"/>
              </a:rPr>
              <a:t>化</a:t>
            </a:r>
            <a:r>
              <a:rPr lang="zh-CN" altLang="zh-CN" sz="1050" dirty="0" smtClean="0">
                <a:solidFill>
                  <a:schemeClr val="tx1"/>
                </a:solidFill>
                <a:latin typeface="+mn-ea"/>
              </a:rPr>
              <a:t>的</a:t>
            </a:r>
            <a:r>
              <a:rPr lang="zh-CN" altLang="zh-CN" sz="1050" dirty="0">
                <a:solidFill>
                  <a:schemeClr val="tx1"/>
                </a:solidFill>
                <a:latin typeface="+mn-ea"/>
              </a:rPr>
              <a:t>功能。而结构件，声学，触控</a:t>
            </a:r>
            <a:r>
              <a:rPr lang="zh-CN" altLang="zh-CN" sz="1050" dirty="0" smtClean="0">
                <a:solidFill>
                  <a:schemeClr val="tx1"/>
                </a:solidFill>
                <a:latin typeface="+mn-ea"/>
              </a:rPr>
              <a:t>，</a:t>
            </a:r>
            <a:r>
              <a:rPr lang="zh-CN" altLang="en-US" sz="1050" dirty="0" smtClean="0">
                <a:solidFill>
                  <a:schemeClr val="tx1"/>
                </a:solidFill>
                <a:latin typeface="+mn-ea"/>
              </a:rPr>
              <a:t>摄像头模组</a:t>
            </a:r>
            <a:r>
              <a:rPr lang="zh-CN" altLang="zh-CN" sz="1050" dirty="0" smtClean="0">
                <a:solidFill>
                  <a:schemeClr val="tx1"/>
                </a:solidFill>
                <a:latin typeface="+mn-ea"/>
              </a:rPr>
              <a:t>，</a:t>
            </a:r>
            <a:r>
              <a:rPr lang="zh-CN" altLang="zh-CN" sz="1050" dirty="0">
                <a:solidFill>
                  <a:schemeClr val="tx1"/>
                </a:solidFill>
                <a:latin typeface="+mn-ea"/>
              </a:rPr>
              <a:t>天线等传统功能</a:t>
            </a:r>
            <a:r>
              <a:rPr lang="zh-CN" altLang="zh-CN" sz="1050" dirty="0" smtClean="0">
                <a:solidFill>
                  <a:schemeClr val="tx1"/>
                </a:solidFill>
                <a:latin typeface="+mn-ea"/>
              </a:rPr>
              <a:t>件</a:t>
            </a:r>
            <a:r>
              <a:rPr lang="zh-CN" altLang="en-US" sz="1050" dirty="0" smtClean="0">
                <a:solidFill>
                  <a:schemeClr val="tx1"/>
                </a:solidFill>
                <a:latin typeface="+mn-ea"/>
              </a:rPr>
              <a:t>均</a:t>
            </a:r>
            <a:r>
              <a:rPr lang="zh-CN" altLang="zh-CN" sz="1050" dirty="0" smtClean="0">
                <a:solidFill>
                  <a:schemeClr val="tx1"/>
                </a:solidFill>
                <a:latin typeface="+mn-ea"/>
              </a:rPr>
              <a:t>可</a:t>
            </a:r>
            <a:r>
              <a:rPr lang="zh-CN" altLang="zh-CN" sz="1050" dirty="0">
                <a:solidFill>
                  <a:schemeClr val="tx1"/>
                </a:solidFill>
                <a:latin typeface="+mn-ea"/>
              </a:rPr>
              <a:t>整合在一起，</a:t>
            </a:r>
            <a:r>
              <a:rPr lang="en-US" altLang="zh-CN" sz="1050" dirty="0">
                <a:solidFill>
                  <a:schemeClr val="tx1"/>
                </a:solidFill>
                <a:latin typeface="+mn-ea"/>
              </a:rPr>
              <a:t>AAC </a:t>
            </a:r>
            <a:r>
              <a:rPr lang="zh-CN" altLang="zh-CN" sz="1050" dirty="0">
                <a:solidFill>
                  <a:schemeClr val="tx1"/>
                </a:solidFill>
                <a:latin typeface="+mn-ea"/>
              </a:rPr>
              <a:t>同时拥有全部的相关的产品线，具备最佳的协助整合的条件</a:t>
            </a:r>
            <a:r>
              <a:rPr lang="zh-CN" altLang="zh-CN" sz="1050" dirty="0" smtClean="0">
                <a:solidFill>
                  <a:schemeClr val="tx1"/>
                </a:solidFill>
                <a:latin typeface="+mn-ea"/>
              </a:rPr>
              <a:t>，</a:t>
            </a:r>
            <a:r>
              <a:rPr lang="zh-CN" altLang="en-US" sz="1050" dirty="0" smtClean="0">
                <a:solidFill>
                  <a:schemeClr val="tx1"/>
                </a:solidFill>
                <a:latin typeface="+mn-ea"/>
              </a:rPr>
              <a:t>并以结构件为中心，</a:t>
            </a:r>
            <a:r>
              <a:rPr lang="zh-CN" altLang="zh-CN" sz="1050" dirty="0" smtClean="0">
                <a:solidFill>
                  <a:schemeClr val="tx1"/>
                </a:solidFill>
                <a:latin typeface="+mn-ea"/>
              </a:rPr>
              <a:t>积累</a:t>
            </a:r>
            <a:r>
              <a:rPr lang="zh-CN" altLang="zh-CN" sz="1050" dirty="0">
                <a:solidFill>
                  <a:schemeClr val="tx1"/>
                </a:solidFill>
                <a:latin typeface="+mn-ea"/>
              </a:rPr>
              <a:t>了大量</a:t>
            </a:r>
            <a:r>
              <a:rPr lang="zh-CN" altLang="zh-CN" sz="1050" dirty="0" smtClean="0">
                <a:solidFill>
                  <a:schemeClr val="tx1"/>
                </a:solidFill>
                <a:latin typeface="+mn-ea"/>
              </a:rPr>
              <a:t>的</a:t>
            </a:r>
            <a:r>
              <a:rPr lang="zh-CN" altLang="en-US" sz="1050" dirty="0">
                <a:solidFill>
                  <a:schemeClr val="tx1"/>
                </a:solidFill>
                <a:latin typeface="+mn-ea"/>
              </a:rPr>
              <a:t>成功</a:t>
            </a:r>
            <a:r>
              <a:rPr lang="zh-CN" altLang="zh-CN" sz="1050" dirty="0" smtClean="0">
                <a:solidFill>
                  <a:schemeClr val="tx1"/>
                </a:solidFill>
                <a:latin typeface="+mn-ea"/>
              </a:rPr>
              <a:t>实践经验。</a:t>
            </a:r>
            <a:endParaRPr lang="zh-CN" altLang="zh-CN" sz="1050" dirty="0">
              <a:solidFill>
                <a:schemeClr val="tx1"/>
              </a:solidFill>
              <a:latin typeface="+mn-ea"/>
            </a:endParaRPr>
          </a:p>
          <a:p>
            <a:pPr>
              <a:spcAft>
                <a:spcPts val="600"/>
              </a:spcAft>
            </a:pPr>
            <a:r>
              <a:rPr lang="zh-CN" altLang="zh-CN" sz="1200" dirty="0">
                <a:solidFill>
                  <a:schemeClr val="tx1"/>
                </a:solidFill>
                <a:ea typeface="微软雅黑" panose="020B0503020204020204" pitchFamily="34" charset="-122"/>
              </a:rPr>
              <a:t>先进的结构加工技术</a:t>
            </a:r>
            <a:r>
              <a:rPr lang="en-US" altLang="zh-CN" sz="1200" dirty="0">
                <a:solidFill>
                  <a:schemeClr val="tx1"/>
                </a:solidFill>
                <a:ea typeface="微软雅黑" panose="020B0503020204020204" pitchFamily="34" charset="-122"/>
              </a:rPr>
              <a:t>:</a:t>
            </a:r>
            <a:endParaRPr lang="zh-CN" altLang="zh-CN" sz="1200" dirty="0">
              <a:solidFill>
                <a:schemeClr val="tx1"/>
              </a:solidFill>
              <a:ea typeface="微软雅黑" panose="020B0503020204020204" pitchFamily="34" charset="-122"/>
            </a:endParaRPr>
          </a:p>
          <a:p>
            <a:pPr marL="171450" indent="-171450" algn="just">
              <a:buFont typeface="Arial" panose="020B0604020202020204" pitchFamily="34" charset="0"/>
              <a:buChar char="•"/>
            </a:pPr>
            <a:r>
              <a:rPr lang="zh-CN" altLang="en-US" sz="1050" dirty="0">
                <a:solidFill>
                  <a:schemeClr val="tx1"/>
                </a:solidFill>
                <a:latin typeface="+mn-ea"/>
              </a:rPr>
              <a:t>高效</a:t>
            </a:r>
            <a:r>
              <a:rPr lang="zh-CN" altLang="en-US" sz="1050" dirty="0" smtClean="0">
                <a:solidFill>
                  <a:schemeClr val="tx1"/>
                </a:solidFill>
                <a:latin typeface="+mn-ea"/>
              </a:rPr>
              <a:t>：</a:t>
            </a:r>
            <a:r>
              <a:rPr lang="zh-CN" altLang="zh-CN" sz="1050" dirty="0" smtClean="0">
                <a:solidFill>
                  <a:schemeClr val="tx1"/>
                </a:solidFill>
                <a:latin typeface="+mn-ea"/>
              </a:rPr>
              <a:t>产品</a:t>
            </a:r>
            <a:r>
              <a:rPr lang="zh-CN" altLang="zh-CN" sz="1050" dirty="0">
                <a:solidFill>
                  <a:schemeClr val="tx1"/>
                </a:solidFill>
                <a:latin typeface="+mn-ea"/>
              </a:rPr>
              <a:t>研发各个阶段及工艺制程</a:t>
            </a:r>
            <a:r>
              <a:rPr lang="zh-CN" altLang="en-US" sz="1050" dirty="0">
                <a:solidFill>
                  <a:schemeClr val="tx1"/>
                </a:solidFill>
                <a:latin typeface="+mn-ea"/>
              </a:rPr>
              <a:t>应用</a:t>
            </a:r>
            <a:r>
              <a:rPr lang="en-US" altLang="zh-CN" sz="1050" dirty="0">
                <a:solidFill>
                  <a:schemeClr val="tx1"/>
                </a:solidFill>
                <a:latin typeface="+mn-ea"/>
              </a:rPr>
              <a:t>CAE</a:t>
            </a:r>
            <a:r>
              <a:rPr lang="zh-CN" altLang="zh-CN" sz="1050" dirty="0">
                <a:solidFill>
                  <a:schemeClr val="tx1"/>
                </a:solidFill>
                <a:latin typeface="+mn-ea"/>
              </a:rPr>
              <a:t>仿真</a:t>
            </a:r>
            <a:r>
              <a:rPr lang="zh-CN" altLang="en-US" sz="1050" dirty="0">
                <a:solidFill>
                  <a:schemeClr val="tx1"/>
                </a:solidFill>
                <a:latin typeface="+mn-ea"/>
              </a:rPr>
              <a:t>技术</a:t>
            </a:r>
            <a:r>
              <a:rPr lang="zh-CN" altLang="en-US" sz="1050" dirty="0" smtClean="0">
                <a:solidFill>
                  <a:schemeClr val="tx1"/>
                </a:solidFill>
                <a:latin typeface="+mn-ea"/>
              </a:rPr>
              <a:t>，</a:t>
            </a:r>
            <a:r>
              <a:rPr lang="zh-CN" altLang="zh-CN" sz="1050" dirty="0" smtClean="0">
                <a:solidFill>
                  <a:schemeClr val="tx1"/>
                </a:solidFill>
                <a:latin typeface="+mn-ea"/>
              </a:rPr>
              <a:t>开发时间</a:t>
            </a:r>
            <a:r>
              <a:rPr lang="zh-CN" altLang="en-US" sz="1050" dirty="0">
                <a:solidFill>
                  <a:schemeClr val="tx1"/>
                </a:solidFill>
                <a:latin typeface="+mn-ea"/>
              </a:rPr>
              <a:t>短</a:t>
            </a:r>
            <a:r>
              <a:rPr lang="zh-CN" altLang="en-US" sz="1050" dirty="0" smtClean="0">
                <a:solidFill>
                  <a:schemeClr val="tx1"/>
                </a:solidFill>
                <a:latin typeface="+mn-ea"/>
              </a:rPr>
              <a:t>和</a:t>
            </a:r>
            <a:r>
              <a:rPr lang="zh-CN" altLang="zh-CN" sz="1050" dirty="0" smtClean="0">
                <a:solidFill>
                  <a:schemeClr val="tx1"/>
                </a:solidFill>
                <a:latin typeface="+mn-ea"/>
              </a:rPr>
              <a:t>产品可靠性</a:t>
            </a:r>
            <a:r>
              <a:rPr lang="zh-CN" altLang="en-US" sz="1050" dirty="0" smtClean="0">
                <a:solidFill>
                  <a:schemeClr val="tx1"/>
                </a:solidFill>
                <a:latin typeface="+mn-ea"/>
              </a:rPr>
              <a:t>高</a:t>
            </a:r>
            <a:r>
              <a:rPr lang="zh-CN" altLang="zh-CN" sz="1050" dirty="0" smtClean="0">
                <a:solidFill>
                  <a:schemeClr val="tx1"/>
                </a:solidFill>
                <a:latin typeface="+mn-ea"/>
              </a:rPr>
              <a:t>。</a:t>
            </a:r>
            <a:endParaRPr lang="zh-CN" altLang="zh-CN" sz="1050" dirty="0">
              <a:solidFill>
                <a:schemeClr val="tx1"/>
              </a:solidFill>
              <a:latin typeface="+mn-ea"/>
            </a:endParaRPr>
          </a:p>
          <a:p>
            <a:pPr marL="171450" indent="-171450" algn="just">
              <a:buFont typeface="Arial" panose="020B0604020202020204" pitchFamily="34" charset="0"/>
              <a:buChar char="•"/>
            </a:pPr>
            <a:r>
              <a:rPr lang="zh-CN" altLang="en-US" sz="1050" dirty="0" smtClean="0">
                <a:solidFill>
                  <a:schemeClr val="tx1"/>
                </a:solidFill>
                <a:latin typeface="+mn-ea"/>
              </a:rPr>
              <a:t>制程：覆盖</a:t>
            </a:r>
            <a:r>
              <a:rPr lang="zh-CN" altLang="zh-CN" sz="1050" dirty="0" smtClean="0">
                <a:solidFill>
                  <a:schemeClr val="tx1"/>
                </a:solidFill>
                <a:latin typeface="+mn-ea"/>
              </a:rPr>
              <a:t>冲锻压</a:t>
            </a:r>
            <a:r>
              <a:rPr lang="zh-CN" altLang="zh-CN" sz="1050" dirty="0">
                <a:solidFill>
                  <a:schemeClr val="tx1"/>
                </a:solidFill>
                <a:latin typeface="+mn-ea"/>
              </a:rPr>
              <a:t>、压铸、</a:t>
            </a:r>
            <a:r>
              <a:rPr lang="en-US" altLang="zh-CN" sz="1050" dirty="0">
                <a:solidFill>
                  <a:schemeClr val="tx1"/>
                </a:solidFill>
                <a:latin typeface="+mn-ea"/>
              </a:rPr>
              <a:t>CNC</a:t>
            </a:r>
            <a:r>
              <a:rPr lang="zh-CN" altLang="zh-CN" sz="1050" dirty="0">
                <a:solidFill>
                  <a:schemeClr val="tx1"/>
                </a:solidFill>
                <a:latin typeface="+mn-ea"/>
              </a:rPr>
              <a:t>、注塑、热处理、纳米处理、表面加工、阳极、</a:t>
            </a:r>
            <a:r>
              <a:rPr lang="en-US" altLang="zh-CN" sz="1050" dirty="0">
                <a:solidFill>
                  <a:schemeClr val="tx1"/>
                </a:solidFill>
                <a:latin typeface="+mn-ea"/>
              </a:rPr>
              <a:t>AF</a:t>
            </a:r>
            <a:r>
              <a:rPr lang="zh-CN" altLang="zh-CN" sz="1050" dirty="0">
                <a:solidFill>
                  <a:schemeClr val="tx1"/>
                </a:solidFill>
                <a:latin typeface="+mn-ea"/>
              </a:rPr>
              <a:t>镀膜、电镀、喷涂烤漆、蚀刻、组装</a:t>
            </a:r>
            <a:r>
              <a:rPr lang="zh-CN" altLang="zh-CN" sz="1050" dirty="0" smtClean="0">
                <a:solidFill>
                  <a:schemeClr val="tx1"/>
                </a:solidFill>
                <a:latin typeface="+mn-ea"/>
              </a:rPr>
              <a:t>等</a:t>
            </a:r>
            <a:r>
              <a:rPr lang="zh-CN" altLang="en-US" sz="1050" dirty="0" smtClean="0">
                <a:solidFill>
                  <a:schemeClr val="tx1"/>
                </a:solidFill>
                <a:latin typeface="+mn-ea"/>
              </a:rPr>
              <a:t>制程</a:t>
            </a:r>
            <a:r>
              <a:rPr lang="zh-CN" altLang="zh-CN" sz="1050" dirty="0" smtClean="0">
                <a:solidFill>
                  <a:schemeClr val="tx1"/>
                </a:solidFill>
                <a:latin typeface="+mn-ea"/>
              </a:rPr>
              <a:t>。</a:t>
            </a:r>
            <a:r>
              <a:rPr lang="zh-CN" altLang="zh-CN" sz="1050" dirty="0">
                <a:solidFill>
                  <a:schemeClr val="tx1"/>
                </a:solidFill>
                <a:latin typeface="+mn-ea"/>
              </a:rPr>
              <a:t>高</a:t>
            </a:r>
            <a:r>
              <a:rPr lang="zh-CN" altLang="zh-CN" sz="1050" dirty="0" smtClean="0">
                <a:solidFill>
                  <a:schemeClr val="tx1"/>
                </a:solidFill>
                <a:latin typeface="+mn-ea"/>
              </a:rPr>
              <a:t>精度三次元检测、投影以及</a:t>
            </a:r>
            <a:r>
              <a:rPr lang="en-US" altLang="zh-CN" sz="1050" dirty="0">
                <a:solidFill>
                  <a:schemeClr val="tx1"/>
                </a:solidFill>
                <a:latin typeface="+mn-ea"/>
              </a:rPr>
              <a:t>CCD</a:t>
            </a:r>
            <a:r>
              <a:rPr lang="zh-CN" altLang="zh-CN" sz="1050" dirty="0" smtClean="0">
                <a:solidFill>
                  <a:schemeClr val="tx1"/>
                </a:solidFill>
                <a:latin typeface="+mn-ea"/>
              </a:rPr>
              <a:t>自动检测</a:t>
            </a:r>
            <a:r>
              <a:rPr lang="zh-CN" altLang="en-US" sz="1050" dirty="0" smtClean="0">
                <a:solidFill>
                  <a:schemeClr val="tx1"/>
                </a:solidFill>
                <a:latin typeface="+mn-ea"/>
              </a:rPr>
              <a:t>设备为</a:t>
            </a:r>
            <a:r>
              <a:rPr lang="zh-CN" altLang="en-US" sz="1050" dirty="0">
                <a:solidFill>
                  <a:schemeClr val="tx1"/>
                </a:solidFill>
                <a:latin typeface="+mn-ea"/>
              </a:rPr>
              <a:t>各个制程提供</a:t>
            </a:r>
            <a:r>
              <a:rPr lang="zh-CN" altLang="zh-CN" sz="1050" dirty="0">
                <a:solidFill>
                  <a:schemeClr val="tx1"/>
                </a:solidFill>
                <a:latin typeface="+mn-ea"/>
              </a:rPr>
              <a:t>保障。</a:t>
            </a:r>
          </a:p>
          <a:p>
            <a:pPr marL="171450" indent="-171450" algn="just">
              <a:buFont typeface="Arial" panose="020B0604020202020204" pitchFamily="34" charset="0"/>
              <a:buChar char="•"/>
            </a:pPr>
            <a:r>
              <a:rPr lang="zh-CN" altLang="en-US" sz="1050" dirty="0" smtClean="0">
                <a:solidFill>
                  <a:schemeClr val="tx1"/>
                </a:solidFill>
                <a:latin typeface="+mn-ea"/>
              </a:rPr>
              <a:t>精度：</a:t>
            </a:r>
            <a:r>
              <a:rPr lang="zh-CN" altLang="zh-CN" sz="1050" dirty="0">
                <a:solidFill>
                  <a:schemeClr val="tx1"/>
                </a:solidFill>
                <a:latin typeface="+mn-ea"/>
              </a:rPr>
              <a:t>纳米处理</a:t>
            </a:r>
            <a:r>
              <a:rPr lang="zh-CN" altLang="en-US" sz="1050" dirty="0">
                <a:solidFill>
                  <a:schemeClr val="tx1"/>
                </a:solidFill>
                <a:latin typeface="+mn-ea"/>
              </a:rPr>
              <a:t>技术</a:t>
            </a:r>
            <a:r>
              <a:rPr lang="zh-CN" altLang="zh-CN" sz="1050" dirty="0">
                <a:solidFill>
                  <a:schemeClr val="tx1"/>
                </a:solidFill>
                <a:latin typeface="+mn-ea"/>
              </a:rPr>
              <a:t>拥有核心专利</a:t>
            </a:r>
            <a:r>
              <a:rPr lang="zh-CN" altLang="zh-CN" sz="1050" dirty="0" smtClean="0">
                <a:solidFill>
                  <a:schemeClr val="tx1"/>
                </a:solidFill>
                <a:latin typeface="+mn-ea"/>
              </a:rPr>
              <a:t>，纳米</a:t>
            </a:r>
            <a:r>
              <a:rPr lang="zh-CN" altLang="zh-CN" sz="1050" dirty="0">
                <a:solidFill>
                  <a:schemeClr val="tx1"/>
                </a:solidFill>
                <a:latin typeface="+mn-ea"/>
              </a:rPr>
              <a:t>孔可精确控制在</a:t>
            </a:r>
            <a:r>
              <a:rPr lang="en-US" altLang="zh-CN" sz="1050" dirty="0">
                <a:solidFill>
                  <a:schemeClr val="tx1"/>
                </a:solidFill>
                <a:latin typeface="+mn-ea"/>
              </a:rPr>
              <a:t>30</a:t>
            </a:r>
            <a:r>
              <a:rPr lang="zh-CN" altLang="zh-CN" sz="1050" dirty="0">
                <a:solidFill>
                  <a:schemeClr val="tx1"/>
                </a:solidFill>
                <a:latin typeface="+mn-ea"/>
              </a:rPr>
              <a:t>～</a:t>
            </a:r>
            <a:r>
              <a:rPr lang="en-US" altLang="zh-CN" sz="1050" dirty="0" smtClean="0">
                <a:solidFill>
                  <a:schemeClr val="tx1"/>
                </a:solidFill>
                <a:latin typeface="+mn-ea"/>
              </a:rPr>
              <a:t>50nm</a:t>
            </a:r>
            <a:r>
              <a:rPr lang="zh-CN" altLang="en-US" sz="1050" dirty="0" smtClean="0">
                <a:solidFill>
                  <a:schemeClr val="tx1"/>
                </a:solidFill>
                <a:latin typeface="+mn-ea"/>
              </a:rPr>
              <a:t>；高精尖</a:t>
            </a:r>
            <a:r>
              <a:rPr lang="zh-CN" altLang="zh-CN" sz="1050" dirty="0">
                <a:solidFill>
                  <a:schemeClr val="tx1"/>
                </a:solidFill>
                <a:latin typeface="+mn-ea"/>
              </a:rPr>
              <a:t>数控</a:t>
            </a:r>
            <a:r>
              <a:rPr lang="zh-CN" altLang="en-US" sz="1050" dirty="0">
                <a:solidFill>
                  <a:schemeClr val="tx1"/>
                </a:solidFill>
                <a:latin typeface="+mn-ea"/>
              </a:rPr>
              <a:t>机台</a:t>
            </a:r>
            <a:r>
              <a:rPr lang="zh-CN" altLang="zh-CN" sz="1050" dirty="0">
                <a:solidFill>
                  <a:schemeClr val="tx1"/>
                </a:solidFill>
                <a:latin typeface="+mn-ea"/>
              </a:rPr>
              <a:t>精度</a:t>
            </a:r>
            <a:r>
              <a:rPr lang="zh-CN" altLang="en-US" sz="1050" dirty="0">
                <a:solidFill>
                  <a:schemeClr val="tx1"/>
                </a:solidFill>
                <a:latin typeface="+mn-ea"/>
              </a:rPr>
              <a:t>为</a:t>
            </a:r>
            <a:r>
              <a:rPr lang="en-US" altLang="zh-CN" sz="1050" dirty="0" smtClean="0">
                <a:solidFill>
                  <a:schemeClr val="tx1"/>
                </a:solidFill>
                <a:latin typeface="+mn-ea"/>
              </a:rPr>
              <a:t>0.002mm</a:t>
            </a:r>
            <a:r>
              <a:rPr lang="zh-CN" altLang="en-US" sz="1050" dirty="0" smtClean="0">
                <a:solidFill>
                  <a:schemeClr val="tx1"/>
                </a:solidFill>
                <a:latin typeface="+mn-ea"/>
              </a:rPr>
              <a:t>；</a:t>
            </a:r>
            <a:r>
              <a:rPr lang="en-US" altLang="zh-CN" sz="1050" dirty="0" smtClean="0">
                <a:solidFill>
                  <a:schemeClr val="tx1"/>
                </a:solidFill>
                <a:latin typeface="+mn-ea"/>
              </a:rPr>
              <a:t>FUNC</a:t>
            </a:r>
            <a:r>
              <a:rPr lang="zh-CN" altLang="zh-CN" sz="1050" dirty="0">
                <a:solidFill>
                  <a:schemeClr val="tx1"/>
                </a:solidFill>
                <a:latin typeface="+mn-ea"/>
              </a:rPr>
              <a:t>数控</a:t>
            </a:r>
            <a:r>
              <a:rPr lang="zh-CN" altLang="en-US" sz="1050" dirty="0">
                <a:solidFill>
                  <a:schemeClr val="tx1"/>
                </a:solidFill>
                <a:latin typeface="+mn-ea"/>
              </a:rPr>
              <a:t>加工</a:t>
            </a:r>
            <a:r>
              <a:rPr lang="zh-CN" altLang="zh-CN" sz="1050" dirty="0">
                <a:solidFill>
                  <a:schemeClr val="tx1"/>
                </a:solidFill>
                <a:latin typeface="+mn-ea"/>
              </a:rPr>
              <a:t>及高端精雕设备加工</a:t>
            </a:r>
            <a:r>
              <a:rPr lang="zh-CN" altLang="en-US" sz="1050" dirty="0">
                <a:solidFill>
                  <a:schemeClr val="tx1"/>
                </a:solidFill>
                <a:latin typeface="+mn-ea"/>
              </a:rPr>
              <a:t>的</a:t>
            </a:r>
            <a:r>
              <a:rPr lang="zh-CN" altLang="zh-CN" sz="1050" dirty="0">
                <a:solidFill>
                  <a:schemeClr val="tx1"/>
                </a:solidFill>
                <a:latin typeface="+mn-ea"/>
              </a:rPr>
              <a:t>产品精度可</a:t>
            </a:r>
            <a:r>
              <a:rPr lang="zh-CN" altLang="en-US" sz="1050" dirty="0">
                <a:solidFill>
                  <a:schemeClr val="tx1"/>
                </a:solidFill>
                <a:latin typeface="+mn-ea"/>
              </a:rPr>
              <a:t>达</a:t>
            </a:r>
            <a:r>
              <a:rPr lang="en-US" altLang="zh-CN" sz="1050" dirty="0">
                <a:solidFill>
                  <a:schemeClr val="tx1"/>
                </a:solidFill>
                <a:latin typeface="+mn-ea"/>
              </a:rPr>
              <a:t>0.01mm</a:t>
            </a:r>
            <a:r>
              <a:rPr lang="zh-CN" altLang="zh-CN" sz="1050" dirty="0" smtClean="0">
                <a:solidFill>
                  <a:schemeClr val="tx1"/>
                </a:solidFill>
                <a:latin typeface="+mn-ea"/>
              </a:rPr>
              <a:t>。</a:t>
            </a:r>
            <a:endParaRPr lang="en-US" altLang="zh-CN" sz="1050" dirty="0" smtClean="0">
              <a:solidFill>
                <a:schemeClr val="tx1"/>
              </a:solidFill>
              <a:latin typeface="+mn-ea"/>
            </a:endParaRPr>
          </a:p>
          <a:p>
            <a:pPr marL="171450" indent="-171450" algn="just">
              <a:buFont typeface="Arial" panose="020B0604020202020204" pitchFamily="34" charset="0"/>
              <a:buChar char="•"/>
            </a:pPr>
            <a:r>
              <a:rPr lang="zh-CN" altLang="en-US" sz="1050" dirty="0" smtClean="0">
                <a:solidFill>
                  <a:schemeClr val="tx1"/>
                </a:solidFill>
                <a:latin typeface="+mn-ea"/>
              </a:rPr>
              <a:t>自主能力：</a:t>
            </a:r>
            <a:r>
              <a:rPr lang="en-US" altLang="zh-CN" sz="1050" dirty="0" smtClean="0">
                <a:solidFill>
                  <a:schemeClr val="tx1"/>
                </a:solidFill>
                <a:latin typeface="+mn-ea"/>
              </a:rPr>
              <a:t>FUNC</a:t>
            </a:r>
            <a:r>
              <a:rPr lang="zh-CN" altLang="zh-CN" sz="1050" dirty="0">
                <a:solidFill>
                  <a:schemeClr val="tx1"/>
                </a:solidFill>
                <a:latin typeface="+mn-ea"/>
              </a:rPr>
              <a:t>及</a:t>
            </a:r>
            <a:r>
              <a:rPr lang="en-US" altLang="zh-CN" sz="1050" dirty="0">
                <a:solidFill>
                  <a:schemeClr val="tx1"/>
                </a:solidFill>
                <a:latin typeface="+mn-ea"/>
              </a:rPr>
              <a:t>ABB</a:t>
            </a:r>
            <a:r>
              <a:rPr lang="zh-CN" altLang="zh-CN" sz="1050" dirty="0">
                <a:solidFill>
                  <a:schemeClr val="tx1"/>
                </a:solidFill>
                <a:latin typeface="+mn-ea"/>
              </a:rPr>
              <a:t>机械手应用于制程各个环节，配合自主研发的专用自动化设备，实现冲锻压、注塑、</a:t>
            </a:r>
            <a:r>
              <a:rPr lang="en-US" altLang="zh-CN" sz="1050" dirty="0">
                <a:solidFill>
                  <a:schemeClr val="tx1"/>
                </a:solidFill>
                <a:latin typeface="+mn-ea"/>
              </a:rPr>
              <a:t>CNC</a:t>
            </a:r>
            <a:r>
              <a:rPr lang="zh-CN" altLang="zh-CN" sz="1050" dirty="0">
                <a:solidFill>
                  <a:schemeClr val="tx1"/>
                </a:solidFill>
                <a:latin typeface="+mn-ea"/>
              </a:rPr>
              <a:t>、表面打磨抛光、阳极、组装等各制程段自动化</a:t>
            </a:r>
            <a:r>
              <a:rPr lang="zh-CN" altLang="en-US" sz="1050" dirty="0" smtClean="0">
                <a:solidFill>
                  <a:schemeClr val="tx1"/>
                </a:solidFill>
                <a:latin typeface="+mn-ea"/>
              </a:rPr>
              <a:t>。</a:t>
            </a:r>
            <a:r>
              <a:rPr lang="zh-CN" altLang="zh-CN" sz="1050" dirty="0" smtClean="0">
                <a:solidFill>
                  <a:schemeClr val="tx1"/>
                </a:solidFill>
                <a:latin typeface="+mn-ea"/>
              </a:rPr>
              <a:t>数控</a:t>
            </a:r>
            <a:r>
              <a:rPr lang="zh-CN" altLang="zh-CN" sz="1050" dirty="0">
                <a:solidFill>
                  <a:schemeClr val="tx1"/>
                </a:solidFill>
                <a:latin typeface="+mn-ea"/>
              </a:rPr>
              <a:t>加工刀具、阳极处理药水、表面清洗药剂、模治具等已实现自主研发和自制</a:t>
            </a:r>
            <a:r>
              <a:rPr lang="zh-CN" altLang="en-US" sz="1050" dirty="0" smtClean="0">
                <a:solidFill>
                  <a:schemeClr val="tx1"/>
                </a:solidFill>
                <a:latin typeface="+mn-ea"/>
              </a:rPr>
              <a:t>。</a:t>
            </a:r>
            <a:endParaRPr lang="en-US" altLang="zh-CN" sz="1050" dirty="0" smtClean="0">
              <a:solidFill>
                <a:schemeClr val="tx1"/>
              </a:solidFill>
              <a:latin typeface="+mn-ea"/>
            </a:endParaRPr>
          </a:p>
          <a:p>
            <a:pPr algn="just"/>
            <a:r>
              <a:rPr lang="en-US" altLang="zh-CN" sz="1050" dirty="0" smtClean="0">
                <a:solidFill>
                  <a:schemeClr val="tx1"/>
                </a:solidFill>
                <a:latin typeface="+mn-ea"/>
              </a:rPr>
              <a:t>AAC</a:t>
            </a:r>
            <a:r>
              <a:rPr lang="zh-CN" altLang="zh-CN" sz="1050" dirty="0">
                <a:solidFill>
                  <a:schemeClr val="tx1"/>
                </a:solidFill>
                <a:latin typeface="+mn-ea"/>
              </a:rPr>
              <a:t>可为智能手机，智能手表，</a:t>
            </a:r>
            <a:r>
              <a:rPr lang="zh-CN" altLang="zh-CN" sz="1050" dirty="0" smtClean="0">
                <a:solidFill>
                  <a:schemeClr val="tx1"/>
                </a:solidFill>
                <a:latin typeface="+mn-ea"/>
              </a:rPr>
              <a:t>平板</a:t>
            </a:r>
            <a:r>
              <a:rPr lang="zh-CN" altLang="en-US" sz="1050" dirty="0" smtClean="0">
                <a:solidFill>
                  <a:schemeClr val="tx1"/>
                </a:solidFill>
                <a:latin typeface="+mn-ea"/>
              </a:rPr>
              <a:t>电脑</a:t>
            </a:r>
            <a:r>
              <a:rPr lang="zh-CN" altLang="zh-CN" sz="1050" dirty="0" smtClean="0">
                <a:solidFill>
                  <a:schemeClr val="tx1"/>
                </a:solidFill>
                <a:latin typeface="+mn-ea"/>
              </a:rPr>
              <a:t>，</a:t>
            </a:r>
            <a:r>
              <a:rPr lang="zh-CN" altLang="en-US" sz="1050" dirty="0" smtClean="0">
                <a:solidFill>
                  <a:schemeClr val="tx1"/>
                </a:solidFill>
                <a:latin typeface="+mn-ea"/>
              </a:rPr>
              <a:t>智能</a:t>
            </a:r>
            <a:r>
              <a:rPr lang="zh-CN" altLang="zh-CN" sz="1050" dirty="0" smtClean="0">
                <a:solidFill>
                  <a:schemeClr val="tx1"/>
                </a:solidFill>
                <a:latin typeface="+mn-ea"/>
              </a:rPr>
              <a:t>机器人</a:t>
            </a:r>
            <a:r>
              <a:rPr lang="zh-CN" altLang="en-US" sz="1050" dirty="0" smtClean="0">
                <a:solidFill>
                  <a:schemeClr val="tx1"/>
                </a:solidFill>
                <a:latin typeface="+mn-ea"/>
              </a:rPr>
              <a:t>等设备</a:t>
            </a:r>
            <a:r>
              <a:rPr lang="zh-CN" altLang="zh-CN" sz="1050" dirty="0" smtClean="0">
                <a:solidFill>
                  <a:schemeClr val="tx1"/>
                </a:solidFill>
                <a:latin typeface="+mn-ea"/>
              </a:rPr>
              <a:t>提供</a:t>
            </a:r>
            <a:r>
              <a:rPr lang="zh-CN" altLang="zh-CN" sz="1050" dirty="0">
                <a:solidFill>
                  <a:schemeClr val="tx1"/>
                </a:solidFill>
                <a:latin typeface="+mn-ea"/>
              </a:rPr>
              <a:t>压</a:t>
            </a:r>
            <a:r>
              <a:rPr lang="en-US" altLang="zh-CN" sz="1050" dirty="0">
                <a:solidFill>
                  <a:schemeClr val="tx1"/>
                </a:solidFill>
                <a:latin typeface="+mn-ea"/>
              </a:rPr>
              <a:t>6</a:t>
            </a:r>
            <a:r>
              <a:rPr lang="zh-CN" altLang="zh-CN" sz="1050" dirty="0">
                <a:solidFill>
                  <a:schemeClr val="tx1"/>
                </a:solidFill>
                <a:latin typeface="+mn-ea"/>
              </a:rPr>
              <a:t>系铝</a:t>
            </a:r>
            <a:r>
              <a:rPr lang="zh-CN" altLang="en-US" sz="1050" dirty="0">
                <a:solidFill>
                  <a:schemeClr val="tx1"/>
                </a:solidFill>
                <a:latin typeface="+mn-ea"/>
              </a:rPr>
              <a:t>、</a:t>
            </a:r>
            <a:r>
              <a:rPr lang="en-US" altLang="zh-CN" sz="1050" dirty="0">
                <a:solidFill>
                  <a:schemeClr val="tx1"/>
                </a:solidFill>
                <a:latin typeface="+mn-ea"/>
              </a:rPr>
              <a:t>7</a:t>
            </a:r>
            <a:r>
              <a:rPr lang="zh-CN" altLang="zh-CN" sz="1050" dirty="0">
                <a:solidFill>
                  <a:schemeClr val="tx1"/>
                </a:solidFill>
                <a:latin typeface="+mn-ea"/>
              </a:rPr>
              <a:t>系铝</a:t>
            </a:r>
            <a:r>
              <a:rPr lang="zh-CN" altLang="en-US" sz="1050" dirty="0">
                <a:solidFill>
                  <a:schemeClr val="tx1"/>
                </a:solidFill>
                <a:latin typeface="+mn-ea"/>
              </a:rPr>
              <a:t>、</a:t>
            </a:r>
            <a:r>
              <a:rPr lang="zh-CN" altLang="zh-CN" sz="1050" dirty="0">
                <a:solidFill>
                  <a:schemeClr val="tx1"/>
                </a:solidFill>
                <a:latin typeface="+mn-ea"/>
              </a:rPr>
              <a:t>铸铝合金、锌合金、铜合金、钛合金、不锈钢，液态金属基材的金属结构件，客户可根据需求定制</a:t>
            </a:r>
            <a:r>
              <a:rPr lang="zh-CN" altLang="en-US" sz="1050" dirty="0">
                <a:solidFill>
                  <a:schemeClr val="tx1"/>
                </a:solidFill>
                <a:latin typeface="+mn-ea"/>
              </a:rPr>
              <a:t>。</a:t>
            </a:r>
            <a:endParaRPr lang="zh-CN" altLang="zh-CN" sz="1050" dirty="0">
              <a:solidFill>
                <a:schemeClr val="tx1"/>
              </a:solidFill>
              <a:latin typeface="+mn-ea"/>
            </a:endParaRPr>
          </a:p>
        </p:txBody>
      </p:sp>
      <p:sp>
        <p:nvSpPr>
          <p:cNvPr id="12" name="文本框 11"/>
          <p:cNvSpPr txBox="1"/>
          <p:nvPr/>
        </p:nvSpPr>
        <p:spPr>
          <a:xfrm>
            <a:off x="638326" y="5813521"/>
            <a:ext cx="730175" cy="276999"/>
          </a:xfrm>
          <a:prstGeom prst="rect">
            <a:avLst/>
          </a:prstGeom>
          <a:noFill/>
        </p:spPr>
        <p:txBody>
          <a:bodyPr wrap="square" rtlCol="0">
            <a:spAutoFit/>
          </a:bodyPr>
          <a:lstStyle/>
          <a:p>
            <a:r>
              <a:rPr lang="en-US" altLang="zh-CN" sz="1200" dirty="0" smtClean="0"/>
              <a:t>5G</a:t>
            </a:r>
            <a:r>
              <a:rPr lang="zh-CN" altLang="en-US" sz="1200" dirty="0" smtClean="0"/>
              <a:t>中框</a:t>
            </a:r>
            <a:endParaRPr lang="zh-CN" altLang="en-US" sz="1200" dirty="0"/>
          </a:p>
        </p:txBody>
      </p:sp>
      <p:sp>
        <p:nvSpPr>
          <p:cNvPr id="13" name="文本框 12"/>
          <p:cNvSpPr txBox="1"/>
          <p:nvPr/>
        </p:nvSpPr>
        <p:spPr>
          <a:xfrm>
            <a:off x="2781101" y="5813521"/>
            <a:ext cx="817076" cy="276999"/>
          </a:xfrm>
          <a:prstGeom prst="rect">
            <a:avLst/>
          </a:prstGeom>
          <a:noFill/>
        </p:spPr>
        <p:txBody>
          <a:bodyPr wrap="square" rtlCol="0">
            <a:spAutoFit/>
          </a:bodyPr>
          <a:lstStyle/>
          <a:p>
            <a:r>
              <a:rPr lang="zh-CN" altLang="en-US" sz="1200" dirty="0" smtClean="0"/>
              <a:t>锻压</a:t>
            </a:r>
            <a:r>
              <a:rPr lang="zh-CN" altLang="en-US" sz="1200" dirty="0"/>
              <a:t>中框</a:t>
            </a:r>
          </a:p>
        </p:txBody>
      </p:sp>
      <p:sp>
        <p:nvSpPr>
          <p:cNvPr id="14" name="文本框 13"/>
          <p:cNvSpPr txBox="1"/>
          <p:nvPr/>
        </p:nvSpPr>
        <p:spPr>
          <a:xfrm>
            <a:off x="4933394" y="5813521"/>
            <a:ext cx="1215803" cy="276999"/>
          </a:xfrm>
          <a:prstGeom prst="rect">
            <a:avLst/>
          </a:prstGeom>
          <a:noFill/>
        </p:spPr>
        <p:txBody>
          <a:bodyPr wrap="square" rtlCol="0">
            <a:spAutoFit/>
          </a:bodyPr>
          <a:lstStyle/>
          <a:p>
            <a:r>
              <a:rPr lang="zh-CN" altLang="en-US" sz="1200" dirty="0" smtClean="0"/>
              <a:t>压铸中板中框</a:t>
            </a:r>
            <a:endParaRPr lang="zh-CN" altLang="en-US" sz="1200" dirty="0"/>
          </a:p>
        </p:txBody>
      </p:sp>
      <p:sp>
        <p:nvSpPr>
          <p:cNvPr id="16" name="文本框 15"/>
          <p:cNvSpPr txBox="1"/>
          <p:nvPr/>
        </p:nvSpPr>
        <p:spPr>
          <a:xfrm>
            <a:off x="1120849" y="8963307"/>
            <a:ext cx="931885" cy="276999"/>
          </a:xfrm>
          <a:prstGeom prst="rect">
            <a:avLst/>
          </a:prstGeom>
          <a:noFill/>
        </p:spPr>
        <p:txBody>
          <a:bodyPr wrap="square" rtlCol="0">
            <a:spAutoFit/>
          </a:bodyPr>
          <a:lstStyle/>
          <a:p>
            <a:r>
              <a:rPr lang="zh-CN" altLang="en-US" sz="1200" dirty="0" smtClean="0"/>
              <a:t>平板外壳</a:t>
            </a:r>
            <a:endParaRPr lang="zh-CN" altLang="en-US" sz="1200" dirty="0"/>
          </a:p>
        </p:txBody>
      </p:sp>
      <p:sp>
        <p:nvSpPr>
          <p:cNvPr id="17" name="文本框 16"/>
          <p:cNvSpPr txBox="1"/>
          <p:nvPr/>
        </p:nvSpPr>
        <p:spPr>
          <a:xfrm>
            <a:off x="4951217" y="8951017"/>
            <a:ext cx="798131" cy="276999"/>
          </a:xfrm>
          <a:prstGeom prst="rect">
            <a:avLst/>
          </a:prstGeom>
          <a:noFill/>
        </p:spPr>
        <p:txBody>
          <a:bodyPr wrap="square" rtlCol="0">
            <a:spAutoFit/>
          </a:bodyPr>
          <a:lstStyle/>
          <a:p>
            <a:r>
              <a:rPr lang="zh-CN" altLang="en-US" sz="1200" dirty="0" smtClean="0"/>
              <a:t>智能表壳</a:t>
            </a:r>
            <a:endParaRPr lang="zh-CN" altLang="en-US" sz="1200" dirty="0"/>
          </a:p>
        </p:txBody>
      </p:sp>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0147" y="3959367"/>
            <a:ext cx="1670310" cy="1486889"/>
          </a:xfrm>
          <a:prstGeom prst="rect">
            <a:avLst/>
          </a:prstGeom>
        </p:spPr>
      </p:pic>
      <p:pic>
        <p:nvPicPr>
          <p:cNvPr id="9" name="图片 8"/>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3376580">
            <a:off x="4570802" y="7276197"/>
            <a:ext cx="1349190" cy="1432292"/>
          </a:xfrm>
          <a:prstGeom prst="rect">
            <a:avLst/>
          </a:prstGeom>
        </p:spPr>
      </p:pic>
      <p:pic>
        <p:nvPicPr>
          <p:cNvPr id="10" name="图片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213036">
            <a:off x="2589828" y="4003219"/>
            <a:ext cx="1704904" cy="1582164"/>
          </a:xfrm>
          <a:prstGeom prst="rect">
            <a:avLst/>
          </a:prstGeom>
        </p:spPr>
      </p:pic>
      <p:pic>
        <p:nvPicPr>
          <p:cNvPr id="18" name="图片 1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21359148">
            <a:off x="4755858" y="3908863"/>
            <a:ext cx="1986980" cy="1931271"/>
          </a:xfrm>
          <a:prstGeom prst="rect">
            <a:avLst/>
          </a:prstGeom>
        </p:spPr>
      </p:pic>
      <p:pic>
        <p:nvPicPr>
          <p:cNvPr id="20" name="图片 1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0148" y="6692152"/>
            <a:ext cx="2327633" cy="2050380"/>
          </a:xfrm>
          <a:prstGeom prst="rect">
            <a:avLst/>
          </a:prstGeom>
        </p:spPr>
      </p:pic>
    </p:spTree>
    <p:extLst>
      <p:ext uri="{BB962C8B-B14F-4D97-AF65-F5344CB8AC3E}">
        <p14:creationId xmlns:p14="http://schemas.microsoft.com/office/powerpoint/2010/main" val="26522265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表格 10"/>
          <p:cNvGraphicFramePr>
            <a:graphicFrameLocks noGrp="1"/>
          </p:cNvGraphicFramePr>
          <p:nvPr>
            <p:extLst>
              <p:ext uri="{D42A27DB-BD31-4B8C-83A1-F6EECF244321}">
                <p14:modId xmlns:p14="http://schemas.microsoft.com/office/powerpoint/2010/main" val="3236924559"/>
              </p:ext>
            </p:extLst>
          </p:nvPr>
        </p:nvGraphicFramePr>
        <p:xfrm>
          <a:off x="259111" y="1847350"/>
          <a:ext cx="6342152" cy="1043908"/>
        </p:xfrm>
        <a:graphic>
          <a:graphicData uri="http://schemas.openxmlformats.org/drawingml/2006/table">
            <a:tbl>
              <a:tblPr firstRow="1" bandRow="1">
                <a:tableStyleId>{073A0DAA-6AF3-43AB-8588-CEC1D06C72B9}</a:tableStyleId>
              </a:tblPr>
              <a:tblGrid>
                <a:gridCol w="846794">
                  <a:extLst>
                    <a:ext uri="{9D8B030D-6E8A-4147-A177-3AD203B41FA5}">
                      <a16:colId xmlns:a16="http://schemas.microsoft.com/office/drawing/2014/main" val="78568990"/>
                    </a:ext>
                  </a:extLst>
                </a:gridCol>
                <a:gridCol w="1215655">
                  <a:extLst>
                    <a:ext uri="{9D8B030D-6E8A-4147-A177-3AD203B41FA5}">
                      <a16:colId xmlns:a16="http://schemas.microsoft.com/office/drawing/2014/main" val="3054174848"/>
                    </a:ext>
                  </a:extLst>
                </a:gridCol>
                <a:gridCol w="673100">
                  <a:extLst>
                    <a:ext uri="{9D8B030D-6E8A-4147-A177-3AD203B41FA5}">
                      <a16:colId xmlns:a16="http://schemas.microsoft.com/office/drawing/2014/main" val="679475421"/>
                    </a:ext>
                  </a:extLst>
                </a:gridCol>
                <a:gridCol w="863600">
                  <a:extLst>
                    <a:ext uri="{9D8B030D-6E8A-4147-A177-3AD203B41FA5}">
                      <a16:colId xmlns:a16="http://schemas.microsoft.com/office/drawing/2014/main" val="1529456157"/>
                    </a:ext>
                  </a:extLst>
                </a:gridCol>
                <a:gridCol w="787400">
                  <a:extLst>
                    <a:ext uri="{9D8B030D-6E8A-4147-A177-3AD203B41FA5}">
                      <a16:colId xmlns:a16="http://schemas.microsoft.com/office/drawing/2014/main" val="1433696459"/>
                    </a:ext>
                  </a:extLst>
                </a:gridCol>
                <a:gridCol w="1955603">
                  <a:extLst>
                    <a:ext uri="{9D8B030D-6E8A-4147-A177-3AD203B41FA5}">
                      <a16:colId xmlns:a16="http://schemas.microsoft.com/office/drawing/2014/main" val="1359720914"/>
                    </a:ext>
                  </a:extLst>
                </a:gridCol>
              </a:tblGrid>
              <a:tr h="314428">
                <a:tc>
                  <a:txBody>
                    <a:bodyPr/>
                    <a:lstStyle/>
                    <a:p>
                      <a:pPr algn="ctr" fontAlgn="b"/>
                      <a:r>
                        <a:rPr lang="zh-CN" altLang="en-US" sz="1050" u="none" strike="noStrike" dirty="0" smtClean="0">
                          <a:effectLst/>
                        </a:rPr>
                        <a:t>产品编号</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频段</a:t>
                      </a:r>
                      <a:r>
                        <a:rPr lang="en-US" altLang="zh-CN" sz="1050" u="none" strike="noStrike" dirty="0" smtClean="0">
                          <a:effectLst/>
                        </a:rPr>
                        <a:t>(Hz)</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尺寸</a:t>
                      </a:r>
                      <a:r>
                        <a:rPr lang="en-US" altLang="zh-CN" sz="1050" u="none" strike="noStrike" dirty="0">
                          <a:effectLst/>
                        </a:rPr>
                        <a:t>(</a:t>
                      </a:r>
                      <a:r>
                        <a:rPr lang="en-US" sz="1050" u="none" strike="noStrike" dirty="0">
                          <a:effectLst/>
                        </a:rPr>
                        <a:t>mm)</a:t>
                      </a:r>
                      <a:endParaRPr 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插入损耗</a:t>
                      </a:r>
                      <a:r>
                        <a:rPr lang="en-US" altLang="zh-CN" sz="1050" u="none" strike="noStrike" dirty="0">
                          <a:effectLst/>
                        </a:rPr>
                        <a:t>(</a:t>
                      </a:r>
                      <a:r>
                        <a:rPr lang="en-US" sz="1050" u="none" strike="noStrike" dirty="0">
                          <a:effectLst/>
                        </a:rPr>
                        <a:t>dB)</a:t>
                      </a:r>
                      <a:endParaRPr 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回波损耗</a:t>
                      </a:r>
                      <a:r>
                        <a:rPr lang="en-US" altLang="zh-CN" sz="1050" u="none" strike="noStrike" dirty="0" smtClean="0">
                          <a:effectLst/>
                        </a:rPr>
                        <a:t>(dB</a:t>
                      </a:r>
                      <a:r>
                        <a:rPr lang="en-US" altLang="zh-CN" sz="1050" u="none" strike="noStrike" dirty="0">
                          <a:effectLst/>
                        </a:rPr>
                        <a:t>)</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带外抑制</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364740">
                <a:tc>
                  <a:txBody>
                    <a:bodyPr/>
                    <a:lstStyle/>
                    <a:p>
                      <a:pPr algn="ctr" fontAlgn="b"/>
                      <a:r>
                        <a:rPr lang="en-US" sz="1000" u="none" strike="noStrike" dirty="0" smtClean="0">
                          <a:effectLst/>
                        </a:rPr>
                        <a:t>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2.6G(2515-2675M)</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43x22x6</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平均≤</a:t>
                      </a:r>
                      <a:r>
                        <a:rPr lang="en-US" altLang="zh-CN" sz="1000" u="none" strike="noStrike" dirty="0">
                          <a:effectLst/>
                        </a:rPr>
                        <a:t>1</a:t>
                      </a:r>
                      <a:br>
                        <a:rPr lang="en-US" altLang="zh-CN" sz="1000" u="none" strike="noStrike" dirty="0">
                          <a:effectLst/>
                        </a:rPr>
                      </a:br>
                      <a:r>
                        <a:rPr lang="zh-CN" altLang="en-US" sz="1000" u="none" strike="noStrike" dirty="0">
                          <a:effectLst/>
                        </a:rPr>
                        <a:t>最大≤</a:t>
                      </a:r>
                      <a:r>
                        <a:rPr lang="en-US" altLang="zh-CN" sz="1000" u="none" strike="noStrike" dirty="0">
                          <a:effectLst/>
                        </a:rPr>
                        <a:t>1.8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a:t>
                      </a:r>
                      <a:r>
                        <a:rPr lang="en-US" altLang="zh-CN" sz="1000" u="none" strike="noStrike" dirty="0">
                          <a:effectLst/>
                        </a:rPr>
                        <a:t>20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a:t>
                      </a:r>
                      <a:r>
                        <a:rPr lang="en-US" sz="1000" u="none" strike="noStrike" dirty="0">
                          <a:effectLst/>
                        </a:rPr>
                        <a:t>27dBc@2484MHz~2500MHz</a:t>
                      </a:r>
                      <a:br>
                        <a:rPr lang="en-US" sz="1000" u="none" strike="noStrike" dirty="0">
                          <a:effectLst/>
                        </a:rPr>
                      </a:br>
                      <a:r>
                        <a:rPr lang="en-US" sz="1000" u="none" strike="noStrike" dirty="0">
                          <a:effectLst/>
                        </a:rPr>
                        <a:t>≥27dBc@2700MHz~2745MHz </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2171862"/>
                  </a:ext>
                </a:extLst>
              </a:tr>
              <a:tr h="364740">
                <a:tc>
                  <a:txBody>
                    <a:bodyPr/>
                    <a:lstStyle/>
                    <a:p>
                      <a:pPr algn="ctr" fontAlgn="b"/>
                      <a:r>
                        <a:rPr lang="en-US" sz="1000" u="none" strike="noStrike" dirty="0" smtClean="0">
                          <a:effectLst/>
                        </a:rPr>
                        <a:t>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3.5G(3400-3600M)</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28x15x5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平均≤</a:t>
                      </a:r>
                      <a:r>
                        <a:rPr lang="en-US" altLang="zh-CN" sz="1000" u="none" strike="noStrike" dirty="0">
                          <a:effectLst/>
                        </a:rPr>
                        <a:t>1</a:t>
                      </a:r>
                      <a:br>
                        <a:rPr lang="en-US" altLang="zh-CN" sz="1000" u="none" strike="noStrike" dirty="0">
                          <a:effectLst/>
                        </a:rPr>
                      </a:br>
                      <a:r>
                        <a:rPr lang="zh-CN" altLang="en-US" sz="1000" u="none" strike="noStrike" dirty="0">
                          <a:effectLst/>
                        </a:rPr>
                        <a:t>最大≤</a:t>
                      </a:r>
                      <a:r>
                        <a:rPr lang="en-US" altLang="zh-CN" sz="1000" u="none" strike="noStrike" dirty="0">
                          <a:effectLst/>
                        </a:rPr>
                        <a:t>1.8</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a:t>
                      </a:r>
                      <a:r>
                        <a:rPr lang="en-US" altLang="zh-CN" sz="1000" u="none" strike="noStrike" dirty="0">
                          <a:effectLst/>
                        </a:rPr>
                        <a:t>20</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a:t>
                      </a:r>
                      <a:r>
                        <a:rPr lang="en-US" sz="1000" u="none" strike="noStrike" dirty="0">
                          <a:effectLst/>
                        </a:rPr>
                        <a:t>20dBc@3300MHz~3350MHz</a:t>
                      </a:r>
                      <a:br>
                        <a:rPr lang="en-US" sz="1000" u="none" strike="noStrike" dirty="0">
                          <a:effectLst/>
                        </a:rPr>
                      </a:br>
                      <a:r>
                        <a:rPr lang="en-US" sz="1000" u="none" strike="noStrike" dirty="0">
                          <a:effectLst/>
                        </a:rPr>
                        <a:t>≥</a:t>
                      </a:r>
                      <a:r>
                        <a:rPr lang="en-US" sz="1000" u="none" strike="noStrike" dirty="0" smtClean="0">
                          <a:effectLst/>
                        </a:rPr>
                        <a:t>20dBc@3650MHz~3700MHz</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59714955"/>
                  </a:ext>
                </a:extLst>
              </a:tr>
            </a:tbl>
          </a:graphicData>
        </a:graphic>
      </p:graphicFrame>
      <p:cxnSp>
        <p:nvCxnSpPr>
          <p:cNvPr id="42" name="直接连接符 41"/>
          <p:cNvCxnSpPr/>
          <p:nvPr/>
        </p:nvCxnSpPr>
        <p:spPr>
          <a:xfrm>
            <a:off x="280034" y="303640"/>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任意多边形 42"/>
          <p:cNvSpPr/>
          <p:nvPr/>
        </p:nvSpPr>
        <p:spPr>
          <a:xfrm>
            <a:off x="1460011" y="438108"/>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44" name="任意多边形 43"/>
          <p:cNvSpPr/>
          <p:nvPr/>
        </p:nvSpPr>
        <p:spPr>
          <a:xfrm flipV="1">
            <a:off x="280034" y="438108"/>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p:cNvSpPr txBox="1"/>
          <p:nvPr/>
        </p:nvSpPr>
        <p:spPr>
          <a:xfrm>
            <a:off x="1801032" y="508667"/>
            <a:ext cx="4840579" cy="792525"/>
          </a:xfrm>
          <a:prstGeom prst="rect">
            <a:avLst/>
          </a:prstGeom>
          <a:noFill/>
        </p:spPr>
        <p:txBody>
          <a:bodyPr wrap="square" rtlCol="0">
            <a:spAutoFit/>
          </a:bodyPr>
          <a:lstStyle/>
          <a:p>
            <a:pPr lvl="0"/>
            <a:r>
              <a:rPr lang="zh-CN" altLang="en-US" sz="1400" b="1" dirty="0">
                <a:solidFill>
                  <a:srgbClr val="5B9BD5">
                    <a:lumMod val="50000"/>
                  </a:srgbClr>
                </a:solidFill>
              </a:rPr>
              <a:t>基站陶瓷滤波器</a:t>
            </a:r>
          </a:p>
          <a:p>
            <a:pPr lvl="0"/>
            <a:r>
              <a:rPr lang="en-US" altLang="zh-CN" sz="1050" dirty="0" smtClean="0"/>
              <a:t>AAC</a:t>
            </a:r>
            <a:r>
              <a:rPr lang="zh-CN" altLang="en-US" sz="1050" dirty="0"/>
              <a:t>在陶瓷生产工艺有多年技术积累，陶瓷滤波器产品有专门的研发团队支持以保证性能和生产良率。产品主要为</a:t>
            </a:r>
            <a:r>
              <a:rPr lang="en-US" altLang="zh-CN" sz="1050" dirty="0"/>
              <a:t>2.6G/3.5G 6-10</a:t>
            </a:r>
            <a:r>
              <a:rPr lang="zh-CN" altLang="en-US" sz="1050" dirty="0"/>
              <a:t>阶介质滤波器模块，天线滤波器一体化</a:t>
            </a:r>
            <a:r>
              <a:rPr lang="en-US" altLang="zh-CN" sz="1050" dirty="0"/>
              <a:t>AFU</a:t>
            </a:r>
            <a:r>
              <a:rPr lang="zh-CN" altLang="en-US" sz="1050" dirty="0"/>
              <a:t>。</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437" y="3794722"/>
            <a:ext cx="1522764" cy="1074284"/>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07509" y="3831871"/>
            <a:ext cx="1532891" cy="1051458"/>
          </a:xfrm>
          <a:prstGeom prst="rect">
            <a:avLst/>
          </a:prstGeom>
        </p:spPr>
      </p:pic>
      <p:sp>
        <p:nvSpPr>
          <p:cNvPr id="14" name="文本框 13"/>
          <p:cNvSpPr txBox="1"/>
          <p:nvPr/>
        </p:nvSpPr>
        <p:spPr>
          <a:xfrm>
            <a:off x="966437" y="5495471"/>
            <a:ext cx="2003160" cy="276999"/>
          </a:xfrm>
          <a:prstGeom prst="rect">
            <a:avLst/>
          </a:prstGeom>
          <a:noFill/>
        </p:spPr>
        <p:txBody>
          <a:bodyPr wrap="square" rtlCol="0">
            <a:spAutoFit/>
          </a:bodyPr>
          <a:lstStyle/>
          <a:p>
            <a:r>
              <a:rPr lang="en-US" altLang="zh-CN" sz="1200" dirty="0" smtClean="0"/>
              <a:t>6</a:t>
            </a:r>
            <a:r>
              <a:rPr lang="zh-CN" altLang="en-US" sz="1200" dirty="0" smtClean="0"/>
              <a:t>腔陶瓷滤波器</a:t>
            </a:r>
            <a:r>
              <a:rPr lang="en-US" altLang="zh-CN" sz="1200" dirty="0" smtClean="0"/>
              <a:t>——</a:t>
            </a:r>
            <a:r>
              <a:rPr lang="zh-CN" altLang="en-US" sz="1200" dirty="0" smtClean="0"/>
              <a:t>端口面</a:t>
            </a:r>
            <a:endParaRPr lang="zh-CN" altLang="en-US" sz="1200" dirty="0"/>
          </a:p>
        </p:txBody>
      </p:sp>
      <p:sp>
        <p:nvSpPr>
          <p:cNvPr id="15" name="文本框 14"/>
          <p:cNvSpPr txBox="1"/>
          <p:nvPr/>
        </p:nvSpPr>
        <p:spPr>
          <a:xfrm>
            <a:off x="4526195" y="5495470"/>
            <a:ext cx="1478439" cy="276999"/>
          </a:xfrm>
          <a:prstGeom prst="rect">
            <a:avLst/>
          </a:prstGeom>
          <a:noFill/>
        </p:spPr>
        <p:txBody>
          <a:bodyPr wrap="square" rtlCol="0">
            <a:spAutoFit/>
          </a:bodyPr>
          <a:lstStyle/>
          <a:p>
            <a:r>
              <a:rPr lang="en-US" altLang="zh-CN" sz="1200" dirty="0" smtClean="0"/>
              <a:t>6</a:t>
            </a:r>
            <a:r>
              <a:rPr lang="zh-CN" altLang="en-US" sz="1200" dirty="0"/>
              <a:t>腔</a:t>
            </a:r>
            <a:r>
              <a:rPr lang="zh-CN" altLang="en-US" sz="1200" dirty="0" smtClean="0"/>
              <a:t>陶瓷滤波器</a:t>
            </a:r>
            <a:endParaRPr lang="zh-CN" altLang="en-US" sz="1200" dirty="0"/>
          </a:p>
        </p:txBody>
      </p:sp>
    </p:spTree>
    <p:extLst>
      <p:ext uri="{BB962C8B-B14F-4D97-AF65-F5344CB8AC3E}">
        <p14:creationId xmlns:p14="http://schemas.microsoft.com/office/powerpoint/2010/main" val="41265525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49836" t="7316" r="109" b="831"/>
          <a:stretch/>
        </p:blipFill>
        <p:spPr>
          <a:xfrm>
            <a:off x="0" y="746959"/>
            <a:ext cx="6858000" cy="9159041"/>
          </a:xfrm>
          <a:prstGeom prst="rect">
            <a:avLst/>
          </a:prstGeom>
        </p:spPr>
      </p:pic>
    </p:spTree>
    <p:extLst>
      <p:ext uri="{BB962C8B-B14F-4D97-AF65-F5344CB8AC3E}">
        <p14:creationId xmlns:p14="http://schemas.microsoft.com/office/powerpoint/2010/main" val="16477316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470462027"/>
              </p:ext>
            </p:extLst>
          </p:nvPr>
        </p:nvGraphicFramePr>
        <p:xfrm>
          <a:off x="277346" y="1972741"/>
          <a:ext cx="6342152" cy="1427683"/>
        </p:xfrm>
        <a:graphic>
          <a:graphicData uri="http://schemas.openxmlformats.org/drawingml/2006/table">
            <a:tbl>
              <a:tblPr firstRow="1" bandRow="1">
                <a:tableStyleId>{073A0DAA-6AF3-43AB-8588-CEC1D06C72B9}</a:tableStyleId>
              </a:tblPr>
              <a:tblGrid>
                <a:gridCol w="1132480">
                  <a:extLst>
                    <a:ext uri="{9D8B030D-6E8A-4147-A177-3AD203B41FA5}">
                      <a16:colId xmlns:a16="http://schemas.microsoft.com/office/drawing/2014/main" val="78568990"/>
                    </a:ext>
                  </a:extLst>
                </a:gridCol>
                <a:gridCol w="629904">
                  <a:extLst>
                    <a:ext uri="{9D8B030D-6E8A-4147-A177-3AD203B41FA5}">
                      <a16:colId xmlns:a16="http://schemas.microsoft.com/office/drawing/2014/main" val="3054174848"/>
                    </a:ext>
                  </a:extLst>
                </a:gridCol>
                <a:gridCol w="858960">
                  <a:extLst>
                    <a:ext uri="{9D8B030D-6E8A-4147-A177-3AD203B41FA5}">
                      <a16:colId xmlns:a16="http://schemas.microsoft.com/office/drawing/2014/main" val="679475421"/>
                    </a:ext>
                  </a:extLst>
                </a:gridCol>
                <a:gridCol w="503923">
                  <a:extLst>
                    <a:ext uri="{9D8B030D-6E8A-4147-A177-3AD203B41FA5}">
                      <a16:colId xmlns:a16="http://schemas.microsoft.com/office/drawing/2014/main" val="1529456157"/>
                    </a:ext>
                  </a:extLst>
                </a:gridCol>
                <a:gridCol w="712187">
                  <a:extLst>
                    <a:ext uri="{9D8B030D-6E8A-4147-A177-3AD203B41FA5}">
                      <a16:colId xmlns:a16="http://schemas.microsoft.com/office/drawing/2014/main" val="1433696459"/>
                    </a:ext>
                  </a:extLst>
                </a:gridCol>
                <a:gridCol w="2504698">
                  <a:extLst>
                    <a:ext uri="{9D8B030D-6E8A-4147-A177-3AD203B41FA5}">
                      <a16:colId xmlns:a16="http://schemas.microsoft.com/office/drawing/2014/main" val="1359720914"/>
                    </a:ext>
                  </a:extLst>
                </a:gridCol>
              </a:tblGrid>
              <a:tr h="309021">
                <a:tc>
                  <a:txBody>
                    <a:bodyPr/>
                    <a:lstStyle/>
                    <a:p>
                      <a:pPr algn="ctr" fontAlgn="b"/>
                      <a:r>
                        <a:rPr lang="zh-CN" altLang="en-US" sz="1050" u="none" strike="noStrike" dirty="0" smtClean="0">
                          <a:effectLst/>
                        </a:rPr>
                        <a:t>产品编号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频段</a:t>
                      </a:r>
                      <a:r>
                        <a:rPr lang="en-US" altLang="zh-CN" sz="1050" u="none" strike="noStrike" dirty="0" smtClean="0">
                          <a:effectLst/>
                        </a:rPr>
                        <a:t>(Hz)</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smtClean="0">
                          <a:effectLst/>
                        </a:rPr>
                        <a:t>尺寸</a:t>
                      </a:r>
                      <a:r>
                        <a:rPr lang="en-US" altLang="zh-CN" sz="1050" u="none" strike="noStrike" dirty="0" smtClean="0">
                          <a:effectLst/>
                        </a:rPr>
                        <a:t>(mm)</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端口数</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增益</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b"/>
                      <a:r>
                        <a:rPr lang="zh-CN" altLang="en-US" sz="1050" u="none" strike="noStrike" dirty="0">
                          <a:effectLst/>
                        </a:rPr>
                        <a:t>产品特色</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358468">
                <a:tc>
                  <a:txBody>
                    <a:bodyPr/>
                    <a:lstStyle/>
                    <a:p>
                      <a:pPr algn="l" fontAlgn="b"/>
                      <a:r>
                        <a:rPr lang="en-US" sz="1000" u="none" strike="noStrike" dirty="0" smtClean="0">
                          <a:effectLst/>
                        </a:rPr>
                        <a:t>1(PCB</a:t>
                      </a:r>
                      <a:r>
                        <a:rPr lang="zh-CN" altLang="en-US" sz="1000" u="none" strike="noStrike" dirty="0" smtClean="0">
                          <a:effectLst/>
                        </a:rPr>
                        <a:t>微带</a:t>
                      </a:r>
                      <a:r>
                        <a:rPr lang="en-US" altLang="zh-CN" sz="1000" u="none" strike="noStrike" dirty="0" smtClean="0">
                          <a:effectLst/>
                        </a:rPr>
                        <a:t>)</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3.5G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720x375x14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64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25.1dBi</a:t>
                      </a:r>
                    </a:p>
                    <a:p>
                      <a:pPr algn="l" fontAlgn="b"/>
                      <a:r>
                        <a:rPr lang="en-US" sz="1000" u="none" strike="noStrike" dirty="0" smtClean="0">
                          <a:effectLst/>
                        </a:rPr>
                        <a:t>（</a:t>
                      </a:r>
                      <a:r>
                        <a:rPr lang="en-US" sz="1000" u="none" strike="noStrike" dirty="0">
                          <a:effectLst/>
                        </a:rPr>
                        <a:t>3.5GHz）</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PCB</a:t>
                      </a:r>
                      <a:r>
                        <a:rPr lang="zh-CN" altLang="en-US" sz="1000" u="none" strike="noStrike">
                          <a:effectLst/>
                        </a:rPr>
                        <a:t>工艺振子，低剖面</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2171862"/>
                  </a:ext>
                </a:extLst>
              </a:tr>
              <a:tr h="358468">
                <a:tc>
                  <a:txBody>
                    <a:bodyPr/>
                    <a:lstStyle/>
                    <a:p>
                      <a:pPr algn="l" fontAlgn="b"/>
                      <a:r>
                        <a:rPr lang="en-US" sz="1000" u="none" strike="noStrike" dirty="0" smtClean="0">
                          <a:effectLst/>
                        </a:rPr>
                        <a:t>2(PCB</a:t>
                      </a:r>
                      <a:r>
                        <a:rPr lang="zh-CN" altLang="en-US" sz="1000" u="none" strike="noStrike" dirty="0">
                          <a:effectLst/>
                        </a:rPr>
                        <a:t>半波</a:t>
                      </a:r>
                      <a:r>
                        <a:rPr lang="en-US" altLang="zh-CN" sz="1000" u="none" strike="noStrike" dirty="0">
                          <a:effectLst/>
                        </a:rPr>
                        <a:t>)</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3.5G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720x375x25</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64</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25.2dBi</a:t>
                      </a:r>
                    </a:p>
                    <a:p>
                      <a:pPr algn="l" fontAlgn="b"/>
                      <a:r>
                        <a:rPr lang="en-US" sz="1000" u="none" strike="noStrike" dirty="0" smtClean="0">
                          <a:effectLst/>
                        </a:rPr>
                        <a:t>（</a:t>
                      </a:r>
                      <a:r>
                        <a:rPr lang="en-US" sz="1000" u="none" strike="noStrike" dirty="0">
                          <a:effectLst/>
                        </a:rPr>
                        <a:t>3.5GHz）</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PCB</a:t>
                      </a:r>
                      <a:r>
                        <a:rPr lang="zh-CN" altLang="en-US" sz="1000" u="none" strike="noStrike">
                          <a:effectLst/>
                        </a:rPr>
                        <a:t>工艺传统半波振子结构天线</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34764190"/>
                  </a:ext>
                </a:extLst>
              </a:tr>
              <a:tr h="200863">
                <a:tc>
                  <a:txBody>
                    <a:bodyPr/>
                    <a:lstStyle/>
                    <a:p>
                      <a:pPr algn="l" fontAlgn="b"/>
                      <a:r>
                        <a:rPr lang="en-US" sz="1000" u="none" strike="noStrike" dirty="0" smtClean="0">
                          <a:effectLst/>
                        </a:rPr>
                        <a:t>3(LDS</a:t>
                      </a:r>
                      <a:r>
                        <a:rPr lang="en-US" sz="1000" u="none" strike="noStrike" dirty="0">
                          <a:effectLst/>
                        </a:rPr>
                        <a:t>)</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3.5G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720x375x14</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64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a:effectLst/>
                        </a:rPr>
                        <a:t>未知</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LDS</a:t>
                      </a:r>
                      <a:r>
                        <a:rPr lang="zh-CN" altLang="en-US" sz="1000" u="none" strike="noStrike" dirty="0">
                          <a:effectLst/>
                        </a:rPr>
                        <a:t>塑料振子，易组装，无焊点，高一致性</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74201056"/>
                  </a:ext>
                </a:extLst>
              </a:tr>
              <a:tr h="200863">
                <a:tc>
                  <a:txBody>
                    <a:bodyPr/>
                    <a:lstStyle/>
                    <a:p>
                      <a:pPr algn="l" fontAlgn="b"/>
                      <a:r>
                        <a:rPr lang="en-US" altLang="zh-CN" sz="1000" u="none" strike="noStrike" dirty="0" smtClean="0">
                          <a:effectLst/>
                        </a:rPr>
                        <a:t>4</a:t>
                      </a:r>
                      <a:r>
                        <a:rPr lang="en-US" altLang="zh-CN" sz="1000" u="none" strike="noStrike" dirty="0">
                          <a:effectLst/>
                        </a:rPr>
                        <a:t>(</a:t>
                      </a:r>
                      <a:r>
                        <a:rPr lang="zh-CN" altLang="en-US" sz="1000" u="none" strike="noStrike" dirty="0" smtClean="0">
                          <a:effectLst/>
                        </a:rPr>
                        <a:t>缝隙阵列</a:t>
                      </a:r>
                      <a:r>
                        <a:rPr lang="en-US" altLang="zh-CN" sz="1000" u="none" strike="noStrike" dirty="0" smtClean="0">
                          <a:effectLst/>
                        </a:rPr>
                        <a:t>)</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2.6G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938x449x20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64</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未知</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zh-CN" altLang="en-US" sz="1000" u="none" strike="noStrike" dirty="0">
                          <a:effectLst/>
                        </a:rPr>
                        <a:t>冲压金属片振子，无焊点，高隔离，高性能</a:t>
                      </a:r>
                      <a:endParaRPr lang="zh-CN" alt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9102141"/>
                  </a:ext>
                </a:extLst>
              </a:tr>
            </a:tbl>
          </a:graphicData>
        </a:graphic>
      </p:graphicFrame>
      <p:cxnSp>
        <p:nvCxnSpPr>
          <p:cNvPr id="14" name="直接连接符 13"/>
          <p:cNvCxnSpPr/>
          <p:nvPr/>
        </p:nvCxnSpPr>
        <p:spPr>
          <a:xfrm>
            <a:off x="277346" y="360832"/>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1457323" y="495300"/>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16" name="任意多边形 15"/>
          <p:cNvSpPr/>
          <p:nvPr/>
        </p:nvSpPr>
        <p:spPr>
          <a:xfrm flipV="1">
            <a:off x="277346" y="495300"/>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1798344" y="565859"/>
            <a:ext cx="4840579" cy="954107"/>
          </a:xfrm>
          <a:prstGeom prst="rect">
            <a:avLst/>
          </a:prstGeom>
          <a:noFill/>
        </p:spPr>
        <p:txBody>
          <a:bodyPr wrap="square" rtlCol="0">
            <a:spAutoFit/>
          </a:bodyPr>
          <a:lstStyle/>
          <a:p>
            <a:pPr lvl="0"/>
            <a:r>
              <a:rPr lang="zh-CN" altLang="en-US" sz="1400" b="1" dirty="0">
                <a:solidFill>
                  <a:srgbClr val="5B9BD5">
                    <a:lumMod val="50000"/>
                  </a:srgbClr>
                </a:solidFill>
              </a:rPr>
              <a:t>基站天线</a:t>
            </a:r>
          </a:p>
          <a:p>
            <a:pPr lvl="0"/>
            <a:r>
              <a:rPr lang="zh-CN" altLang="en-US" sz="1050" dirty="0" smtClean="0"/>
              <a:t>全</a:t>
            </a:r>
            <a:r>
              <a:rPr lang="zh-CN" altLang="en-US" sz="1050" dirty="0"/>
              <a:t>制程内部整合</a:t>
            </a:r>
            <a:r>
              <a:rPr lang="en-US" altLang="zh-CN" sz="1050" dirty="0"/>
              <a:t>AFU</a:t>
            </a:r>
            <a:r>
              <a:rPr lang="zh-CN" altLang="en-US" sz="1050" dirty="0"/>
              <a:t>研发、设计，生产及制造能力，射频及天线</a:t>
            </a:r>
            <a:r>
              <a:rPr lang="zh-CN" altLang="en-US" sz="1050" dirty="0" smtClean="0"/>
              <a:t>多年</a:t>
            </a:r>
            <a:r>
              <a:rPr lang="zh-CN" altLang="en-US" sz="1050" dirty="0"/>
              <a:t>出色</a:t>
            </a:r>
            <a:r>
              <a:rPr lang="zh-CN" altLang="en-US" sz="1050" dirty="0" smtClean="0"/>
              <a:t>的</a:t>
            </a:r>
            <a:r>
              <a:rPr lang="zh-CN" altLang="en-US" sz="1050" dirty="0"/>
              <a:t>仿真、设计能力，其中</a:t>
            </a:r>
            <a:r>
              <a:rPr lang="en-US" altLang="zh-CN" sz="1050" dirty="0"/>
              <a:t>LDS </a:t>
            </a:r>
            <a:r>
              <a:rPr lang="zh-CN" altLang="en-US" sz="1050" dirty="0"/>
              <a:t>天线具有整体生产制程线。</a:t>
            </a:r>
            <a:r>
              <a:rPr lang="en-US" altLang="zh-CN" sz="1050" dirty="0"/>
              <a:t>AAC</a:t>
            </a:r>
            <a:r>
              <a:rPr lang="zh-CN" altLang="en-US" sz="1050" dirty="0"/>
              <a:t>产品包括塑料一体化（塑料电镀</a:t>
            </a:r>
            <a:r>
              <a:rPr lang="en-US" altLang="zh-CN" sz="1050" dirty="0"/>
              <a:t>/LDS</a:t>
            </a:r>
            <a:r>
              <a:rPr lang="zh-CN" altLang="en-US" sz="1050" dirty="0"/>
              <a:t>）天线，高性能缝隙阵列天线，天线滤波器一体化</a:t>
            </a:r>
            <a:r>
              <a:rPr lang="en-US" altLang="zh-CN" sz="1050" dirty="0"/>
              <a:t>AFU</a:t>
            </a:r>
            <a:r>
              <a:rPr lang="zh-CN" altLang="en-US" sz="1050" dirty="0"/>
              <a:t>，小型化、深度覆盖</a:t>
            </a:r>
            <a:r>
              <a:rPr lang="en-US" altLang="zh-CN" sz="1050" dirty="0"/>
              <a:t>Small cell</a:t>
            </a:r>
            <a:r>
              <a:rPr lang="zh-CN" altLang="en-US" sz="1050" dirty="0"/>
              <a:t>天线。</a:t>
            </a:r>
          </a:p>
        </p:txBody>
      </p:sp>
      <p:sp>
        <p:nvSpPr>
          <p:cNvPr id="7" name="文本框 6"/>
          <p:cNvSpPr txBox="1"/>
          <p:nvPr/>
        </p:nvSpPr>
        <p:spPr>
          <a:xfrm>
            <a:off x="983508" y="6247500"/>
            <a:ext cx="753852" cy="276999"/>
          </a:xfrm>
          <a:prstGeom prst="rect">
            <a:avLst/>
          </a:prstGeom>
          <a:noFill/>
        </p:spPr>
        <p:txBody>
          <a:bodyPr wrap="square" rtlCol="0">
            <a:spAutoFit/>
          </a:bodyPr>
          <a:lstStyle/>
          <a:p>
            <a:r>
              <a:rPr lang="zh-CN" altLang="en-US" sz="1200" dirty="0" smtClean="0"/>
              <a:t>宏基站</a:t>
            </a:r>
            <a:endParaRPr lang="zh-CN" altLang="en-US" sz="1200" dirty="0"/>
          </a:p>
        </p:txBody>
      </p:sp>
      <p:sp>
        <p:nvSpPr>
          <p:cNvPr id="8" name="文本框 7"/>
          <p:cNvSpPr txBox="1"/>
          <p:nvPr/>
        </p:nvSpPr>
        <p:spPr>
          <a:xfrm>
            <a:off x="4702068" y="6246600"/>
            <a:ext cx="753852" cy="276999"/>
          </a:xfrm>
          <a:prstGeom prst="rect">
            <a:avLst/>
          </a:prstGeom>
          <a:noFill/>
        </p:spPr>
        <p:txBody>
          <a:bodyPr wrap="square" rtlCol="0">
            <a:spAutoFit/>
          </a:bodyPr>
          <a:lstStyle/>
          <a:p>
            <a:r>
              <a:rPr lang="zh-CN" altLang="en-US" sz="1200" dirty="0"/>
              <a:t>微</a:t>
            </a:r>
            <a:r>
              <a:rPr lang="zh-CN" altLang="en-US" sz="1200" dirty="0" smtClean="0"/>
              <a:t>基站</a:t>
            </a:r>
            <a:endParaRPr lang="zh-CN" altLang="en-US" sz="1200" dirty="0"/>
          </a:p>
        </p:txBody>
      </p:sp>
    </p:spTree>
    <p:extLst>
      <p:ext uri="{BB962C8B-B14F-4D97-AF65-F5344CB8AC3E}">
        <p14:creationId xmlns:p14="http://schemas.microsoft.com/office/powerpoint/2010/main" val="11602961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77287532"/>
              </p:ext>
            </p:extLst>
          </p:nvPr>
        </p:nvGraphicFramePr>
        <p:xfrm>
          <a:off x="263141" y="1613592"/>
          <a:ext cx="6342151" cy="901654"/>
        </p:xfrm>
        <a:graphic>
          <a:graphicData uri="http://schemas.openxmlformats.org/drawingml/2006/table">
            <a:tbl>
              <a:tblPr firstRow="1" bandRow="1">
                <a:tableStyleId>{073A0DAA-6AF3-43AB-8588-CEC1D06C72B9}</a:tableStyleId>
              </a:tblPr>
              <a:tblGrid>
                <a:gridCol w="846793">
                  <a:extLst>
                    <a:ext uri="{9D8B030D-6E8A-4147-A177-3AD203B41FA5}">
                      <a16:colId xmlns:a16="http://schemas.microsoft.com/office/drawing/2014/main" val="78568990"/>
                    </a:ext>
                  </a:extLst>
                </a:gridCol>
                <a:gridCol w="821582">
                  <a:extLst>
                    <a:ext uri="{9D8B030D-6E8A-4147-A177-3AD203B41FA5}">
                      <a16:colId xmlns:a16="http://schemas.microsoft.com/office/drawing/2014/main" val="3054174848"/>
                    </a:ext>
                  </a:extLst>
                </a:gridCol>
                <a:gridCol w="904875">
                  <a:extLst>
                    <a:ext uri="{9D8B030D-6E8A-4147-A177-3AD203B41FA5}">
                      <a16:colId xmlns:a16="http://schemas.microsoft.com/office/drawing/2014/main" val="679475421"/>
                    </a:ext>
                  </a:extLst>
                </a:gridCol>
                <a:gridCol w="609281">
                  <a:extLst>
                    <a:ext uri="{9D8B030D-6E8A-4147-A177-3AD203B41FA5}">
                      <a16:colId xmlns:a16="http://schemas.microsoft.com/office/drawing/2014/main" val="1529456157"/>
                    </a:ext>
                  </a:extLst>
                </a:gridCol>
                <a:gridCol w="1820995">
                  <a:extLst>
                    <a:ext uri="{9D8B030D-6E8A-4147-A177-3AD203B41FA5}">
                      <a16:colId xmlns:a16="http://schemas.microsoft.com/office/drawing/2014/main" val="1433696459"/>
                    </a:ext>
                  </a:extLst>
                </a:gridCol>
                <a:gridCol w="1338625">
                  <a:extLst>
                    <a:ext uri="{9D8B030D-6E8A-4147-A177-3AD203B41FA5}">
                      <a16:colId xmlns:a16="http://schemas.microsoft.com/office/drawing/2014/main" val="1359720914"/>
                    </a:ext>
                  </a:extLst>
                </a:gridCol>
              </a:tblGrid>
              <a:tr h="392024">
                <a:tc>
                  <a:txBody>
                    <a:bodyPr/>
                    <a:lstStyle/>
                    <a:p>
                      <a:pPr algn="l" fontAlgn="b"/>
                      <a:r>
                        <a:rPr lang="zh-CN" altLang="en-US" sz="1050" u="none" strike="noStrike" dirty="0" smtClean="0">
                          <a:effectLst/>
                        </a:rPr>
                        <a:t>产品编号</a:t>
                      </a:r>
                      <a:endParaRPr lang="zh-CN" altLang="en-US" sz="1050" b="1"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频段</a:t>
                      </a:r>
                      <a:r>
                        <a:rPr lang="en-US" altLang="zh-CN" sz="1050" u="none" strike="noStrike" dirty="0" smtClean="0">
                          <a:effectLst/>
                        </a:rPr>
                        <a:t>(Hz)</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尺寸</a:t>
                      </a:r>
                      <a:r>
                        <a:rPr lang="en-US" altLang="zh-CN" sz="1050" u="none" strike="noStrike" dirty="0" smtClean="0">
                          <a:effectLst/>
                        </a:rPr>
                        <a:t>(mm)</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a:effectLst/>
                        </a:rPr>
                        <a:t>端口数</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smtClean="0">
                          <a:effectLst/>
                        </a:rPr>
                        <a:t>增益</a:t>
                      </a:r>
                      <a:r>
                        <a:rPr lang="en-US" altLang="zh-CN" sz="1050" u="none" strike="noStrike" dirty="0" smtClean="0">
                          <a:effectLst/>
                        </a:rPr>
                        <a:t>(@26GHz V0° H 0°)</a:t>
                      </a:r>
                      <a:endParaRPr lang="zh-CN" altLang="en-US" sz="1050" u="none" strike="noStrike" dirty="0" smtClean="0">
                        <a:effectLs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l" fontAlgn="b"/>
                      <a:r>
                        <a:rPr lang="zh-CN" altLang="en-US" sz="1050" u="none" strike="noStrike" dirty="0">
                          <a:effectLst/>
                        </a:rPr>
                        <a:t>材质</a:t>
                      </a:r>
                      <a:endParaRPr lang="zh-CN" altLang="en-US" sz="1050" b="0" i="0" u="none" strike="noStrike" dirty="0">
                        <a:solidFill>
                          <a:schemeClr val="bg1"/>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706247381"/>
                  </a:ext>
                </a:extLst>
              </a:tr>
              <a:tr h="254815">
                <a:tc>
                  <a:txBody>
                    <a:bodyPr/>
                    <a:lstStyle/>
                    <a:p>
                      <a:pPr algn="ctr" fontAlgn="b"/>
                      <a:r>
                        <a:rPr lang="en-US" sz="1000" b="0" i="0" u="none" strike="noStrike" dirty="0" smtClean="0">
                          <a:solidFill>
                            <a:schemeClr val="dk1"/>
                          </a:solidFill>
                          <a:effectLst/>
                          <a:latin typeface="+mn-lt"/>
                          <a:ea typeface="+mn-ea"/>
                        </a:rPr>
                        <a:t>1</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24.25-27.5G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300x250x60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a:effectLst/>
                        </a:rPr>
                        <a:t>256</a:t>
                      </a:r>
                      <a:endParaRPr lang="en-US" altLang="zh-CN"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pt-BR" sz="1000" u="none" strike="noStrike" dirty="0" smtClean="0">
                          <a:effectLst/>
                        </a:rPr>
                        <a:t>27.3dBi</a:t>
                      </a:r>
                      <a:endParaRPr lang="pt-BR"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a:effectLst/>
                        </a:rPr>
                        <a:t>LDS</a:t>
                      </a:r>
                      <a:r>
                        <a:rPr lang="zh-CN" altLang="en-US" sz="1000" u="none" strike="noStrike">
                          <a:effectLst/>
                        </a:rPr>
                        <a:t>天线罩方案</a:t>
                      </a:r>
                      <a:endParaRPr lang="zh-CN" altLang="en-US" sz="10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2171862"/>
                  </a:ext>
                </a:extLst>
              </a:tr>
              <a:tr h="254815">
                <a:tc>
                  <a:txBody>
                    <a:bodyPr/>
                    <a:lstStyle/>
                    <a:p>
                      <a:pPr algn="ctr" fontAlgn="b"/>
                      <a:r>
                        <a:rPr lang="en-US" sz="1000" u="none" strike="noStrike" dirty="0" smtClean="0">
                          <a:effectLst/>
                        </a:rPr>
                        <a:t>2</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24.25-27.5G</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smtClean="0">
                          <a:effectLst/>
                        </a:rPr>
                        <a:t>300x250x60</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altLang="zh-CN" sz="1000" u="none" strike="noStrike" dirty="0">
                          <a:effectLst/>
                        </a:rPr>
                        <a:t>256</a:t>
                      </a:r>
                      <a:endParaRPr lang="en-US" altLang="zh-CN"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pt-BR" sz="1000" u="none" strike="noStrike" dirty="0" smtClean="0">
                          <a:effectLst/>
                        </a:rPr>
                        <a:t>27.3dBi</a:t>
                      </a:r>
                      <a:endParaRPr lang="pt-BR"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l" fontAlgn="b"/>
                      <a:r>
                        <a:rPr lang="en-US" sz="1000" u="none" strike="noStrike" dirty="0">
                          <a:effectLst/>
                        </a:rPr>
                        <a:t>AOB</a:t>
                      </a:r>
                      <a:endParaRPr lang="en-US" sz="10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34764190"/>
                  </a:ext>
                </a:extLst>
              </a:tr>
            </a:tbl>
          </a:graphicData>
        </a:graphic>
      </p:graphicFrame>
      <p:cxnSp>
        <p:nvCxnSpPr>
          <p:cNvPr id="18" name="直接连接符 17"/>
          <p:cNvCxnSpPr/>
          <p:nvPr/>
        </p:nvCxnSpPr>
        <p:spPr>
          <a:xfrm>
            <a:off x="248771" y="158408"/>
            <a:ext cx="636157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任意多边形 18"/>
          <p:cNvSpPr/>
          <p:nvPr/>
        </p:nvSpPr>
        <p:spPr>
          <a:xfrm>
            <a:off x="1428748" y="292876"/>
            <a:ext cx="5181600" cy="1186249"/>
          </a:xfrm>
          <a:custGeom>
            <a:avLst/>
            <a:gdLst>
              <a:gd name="connsiteX0" fmla="*/ 342519 w 4094629"/>
              <a:gd name="connsiteY0" fmla="*/ 0 h 590550"/>
              <a:gd name="connsiteX1" fmla="*/ 4094629 w 4094629"/>
              <a:gd name="connsiteY1" fmla="*/ 0 h 590550"/>
              <a:gd name="connsiteX2" fmla="*/ 4094629 w 4094629"/>
              <a:gd name="connsiteY2" fmla="*/ 590550 h 590550"/>
              <a:gd name="connsiteX3" fmla="*/ 0 w 4094629"/>
              <a:gd name="connsiteY3" fmla="*/ 590550 h 590550"/>
            </a:gdLst>
            <a:ahLst/>
            <a:cxnLst>
              <a:cxn ang="0">
                <a:pos x="connsiteX0" y="connsiteY0"/>
              </a:cxn>
              <a:cxn ang="0">
                <a:pos x="connsiteX1" y="connsiteY1"/>
              </a:cxn>
              <a:cxn ang="0">
                <a:pos x="connsiteX2" y="connsiteY2"/>
              </a:cxn>
              <a:cxn ang="0">
                <a:pos x="connsiteX3" y="connsiteY3"/>
              </a:cxn>
            </a:cxnLst>
            <a:rect l="l" t="t" r="r" b="b"/>
            <a:pathLst>
              <a:path w="4094629" h="590550">
                <a:moveTo>
                  <a:pt x="342519" y="0"/>
                </a:moveTo>
                <a:lnTo>
                  <a:pt x="4094629" y="0"/>
                </a:lnTo>
                <a:lnTo>
                  <a:pt x="4094629" y="590550"/>
                </a:lnTo>
                <a:lnTo>
                  <a:pt x="0" y="59055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800" dirty="0" smtClean="0"/>
          </a:p>
        </p:txBody>
      </p:sp>
      <p:sp>
        <p:nvSpPr>
          <p:cNvPr id="20" name="任意多边形 19"/>
          <p:cNvSpPr/>
          <p:nvPr/>
        </p:nvSpPr>
        <p:spPr>
          <a:xfrm flipV="1">
            <a:off x="248771" y="292876"/>
            <a:ext cx="1520998" cy="1186249"/>
          </a:xfrm>
          <a:custGeom>
            <a:avLst/>
            <a:gdLst>
              <a:gd name="connsiteX0" fmla="*/ 0 w 1323043"/>
              <a:gd name="connsiteY0" fmla="*/ 590550 h 590550"/>
              <a:gd name="connsiteX1" fmla="*/ 638005 w 1323043"/>
              <a:gd name="connsiteY1" fmla="*/ 590550 h 590550"/>
              <a:gd name="connsiteX2" fmla="*/ 980524 w 1323043"/>
              <a:gd name="connsiteY2" fmla="*/ 590550 h 590550"/>
              <a:gd name="connsiteX3" fmla="*/ 1323043 w 1323043"/>
              <a:gd name="connsiteY3" fmla="*/ 590550 h 590550"/>
              <a:gd name="connsiteX4" fmla="*/ 980524 w 1323043"/>
              <a:gd name="connsiteY4" fmla="*/ 0 h 590550"/>
              <a:gd name="connsiteX5" fmla="*/ 0 w 1323043"/>
              <a:gd name="connsiteY5" fmla="*/ 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3043" h="590550">
                <a:moveTo>
                  <a:pt x="0" y="590550"/>
                </a:moveTo>
                <a:lnTo>
                  <a:pt x="638005" y="590550"/>
                </a:lnTo>
                <a:lnTo>
                  <a:pt x="980524" y="590550"/>
                </a:lnTo>
                <a:lnTo>
                  <a:pt x="1323043" y="590550"/>
                </a:lnTo>
                <a:lnTo>
                  <a:pt x="980524"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p:cNvSpPr txBox="1"/>
          <p:nvPr/>
        </p:nvSpPr>
        <p:spPr>
          <a:xfrm>
            <a:off x="1769769" y="363435"/>
            <a:ext cx="4840579" cy="630942"/>
          </a:xfrm>
          <a:prstGeom prst="rect">
            <a:avLst/>
          </a:prstGeom>
          <a:noFill/>
        </p:spPr>
        <p:txBody>
          <a:bodyPr wrap="square" rtlCol="0">
            <a:spAutoFit/>
          </a:bodyPr>
          <a:lstStyle/>
          <a:p>
            <a:pPr lvl="0"/>
            <a:r>
              <a:rPr lang="zh-CN" altLang="en-US" sz="1400" b="1" dirty="0">
                <a:solidFill>
                  <a:srgbClr val="5B9BD5">
                    <a:lumMod val="50000"/>
                  </a:srgbClr>
                </a:solidFill>
              </a:rPr>
              <a:t>基站毫米波天线</a:t>
            </a:r>
          </a:p>
          <a:p>
            <a:pPr lvl="0"/>
            <a:r>
              <a:rPr lang="en-US" altLang="zh-CN" sz="1050" dirty="0" smtClean="0"/>
              <a:t>AAC</a:t>
            </a:r>
            <a:r>
              <a:rPr lang="zh-CN" altLang="en-US" sz="1050" dirty="0" smtClean="0"/>
              <a:t>具备</a:t>
            </a:r>
            <a:r>
              <a:rPr lang="en-US" altLang="zh-CN" sz="1050" dirty="0" smtClean="0"/>
              <a:t>5G</a:t>
            </a:r>
            <a:r>
              <a:rPr lang="zh-CN" altLang="en-US" sz="1050" dirty="0"/>
              <a:t>毫米波</a:t>
            </a:r>
            <a:r>
              <a:rPr lang="zh-CN" altLang="en-US" sz="1050" dirty="0" smtClean="0"/>
              <a:t>天线仿真、设计能力。提供产品</a:t>
            </a:r>
            <a:r>
              <a:rPr lang="zh-CN" altLang="en-US" sz="1050" dirty="0"/>
              <a:t>包括集成化毫米波天线模组，毫米波</a:t>
            </a:r>
            <a:r>
              <a:rPr lang="en-US" altLang="zh-CN" sz="1050" dirty="0"/>
              <a:t>LDS</a:t>
            </a:r>
            <a:r>
              <a:rPr lang="zh-CN" altLang="en-US" sz="1050" dirty="0"/>
              <a:t>天线罩模块。</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2419" y="3583373"/>
            <a:ext cx="1738608" cy="1145004"/>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739" y="3638564"/>
            <a:ext cx="1745496" cy="107952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8185" y="3701777"/>
            <a:ext cx="1687942" cy="1081192"/>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8081" y="5999412"/>
            <a:ext cx="1724942" cy="1405055"/>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6142" y="5842250"/>
            <a:ext cx="2216113" cy="1719380"/>
          </a:xfrm>
          <a:prstGeom prst="rect">
            <a:avLst/>
          </a:prstGeom>
        </p:spPr>
      </p:pic>
      <p:sp>
        <p:nvSpPr>
          <p:cNvPr id="10" name="文本框 9"/>
          <p:cNvSpPr txBox="1"/>
          <p:nvPr/>
        </p:nvSpPr>
        <p:spPr>
          <a:xfrm>
            <a:off x="248771" y="5039824"/>
            <a:ext cx="2016702" cy="276999"/>
          </a:xfrm>
          <a:prstGeom prst="rect">
            <a:avLst/>
          </a:prstGeom>
          <a:noFill/>
        </p:spPr>
        <p:txBody>
          <a:bodyPr wrap="square" rtlCol="0">
            <a:spAutoFit/>
          </a:bodyPr>
          <a:lstStyle/>
          <a:p>
            <a:r>
              <a:rPr lang="en-US" altLang="zh-CN" sz="1200" dirty="0"/>
              <a:t>64</a:t>
            </a:r>
            <a:r>
              <a:rPr lang="zh-CN" altLang="en-US" sz="1200" dirty="0"/>
              <a:t>端口</a:t>
            </a:r>
            <a:r>
              <a:rPr lang="en-US" altLang="zh-CN" sz="1200" dirty="0"/>
              <a:t>AOB</a:t>
            </a:r>
            <a:r>
              <a:rPr lang="zh-CN" altLang="en-US" sz="1200" dirty="0"/>
              <a:t>天线</a:t>
            </a:r>
            <a:r>
              <a:rPr lang="en-US" altLang="zh-CN" sz="1200" dirty="0" smtClean="0"/>
              <a:t>——</a:t>
            </a:r>
            <a:r>
              <a:rPr lang="zh-CN" altLang="en-US" sz="1200" dirty="0" smtClean="0"/>
              <a:t>方案</a:t>
            </a:r>
            <a:r>
              <a:rPr lang="zh-CN" altLang="en-US" sz="1200" dirty="0"/>
              <a:t>一</a:t>
            </a:r>
          </a:p>
        </p:txBody>
      </p:sp>
      <p:sp>
        <p:nvSpPr>
          <p:cNvPr id="23" name="文本框 22"/>
          <p:cNvSpPr txBox="1"/>
          <p:nvPr/>
        </p:nvSpPr>
        <p:spPr>
          <a:xfrm>
            <a:off x="756541" y="7794556"/>
            <a:ext cx="1462016" cy="276999"/>
          </a:xfrm>
          <a:prstGeom prst="rect">
            <a:avLst/>
          </a:prstGeom>
          <a:noFill/>
        </p:spPr>
        <p:txBody>
          <a:bodyPr wrap="square" rtlCol="0">
            <a:spAutoFit/>
          </a:bodyPr>
          <a:lstStyle/>
          <a:p>
            <a:r>
              <a:rPr lang="zh-CN" altLang="en-US" sz="1200" dirty="0" smtClean="0"/>
              <a:t>金属毫米波天线</a:t>
            </a:r>
            <a:endParaRPr lang="zh-CN" altLang="en-US" sz="1200" dirty="0"/>
          </a:p>
        </p:txBody>
      </p:sp>
      <p:sp>
        <p:nvSpPr>
          <p:cNvPr id="24" name="文本框 23"/>
          <p:cNvSpPr txBox="1"/>
          <p:nvPr/>
        </p:nvSpPr>
        <p:spPr>
          <a:xfrm>
            <a:off x="3914143" y="7841401"/>
            <a:ext cx="2148612" cy="276999"/>
          </a:xfrm>
          <a:prstGeom prst="rect">
            <a:avLst/>
          </a:prstGeom>
          <a:noFill/>
        </p:spPr>
        <p:txBody>
          <a:bodyPr wrap="square" rtlCol="0">
            <a:spAutoFit/>
          </a:bodyPr>
          <a:lstStyle/>
          <a:p>
            <a:r>
              <a:rPr lang="en-US" altLang="zh-CN" sz="1200" dirty="0" smtClean="0"/>
              <a:t>256</a:t>
            </a:r>
            <a:r>
              <a:rPr lang="zh-CN" altLang="en-US" sz="1200" dirty="0" smtClean="0"/>
              <a:t>端口 </a:t>
            </a:r>
            <a:r>
              <a:rPr lang="en-US" altLang="zh-CN" sz="1200" dirty="0" smtClean="0"/>
              <a:t>AOB</a:t>
            </a:r>
            <a:r>
              <a:rPr lang="zh-CN" altLang="en-US" sz="1200" dirty="0" smtClean="0"/>
              <a:t>毫米波天线</a:t>
            </a:r>
            <a:endParaRPr lang="zh-CN" altLang="en-US" sz="1200" dirty="0"/>
          </a:p>
        </p:txBody>
      </p:sp>
      <p:sp>
        <p:nvSpPr>
          <p:cNvPr id="25" name="文本框 24"/>
          <p:cNvSpPr txBox="1"/>
          <p:nvPr/>
        </p:nvSpPr>
        <p:spPr>
          <a:xfrm>
            <a:off x="4759163" y="5039824"/>
            <a:ext cx="1986188" cy="276999"/>
          </a:xfrm>
          <a:prstGeom prst="rect">
            <a:avLst/>
          </a:prstGeom>
          <a:noFill/>
        </p:spPr>
        <p:txBody>
          <a:bodyPr wrap="square" rtlCol="0">
            <a:spAutoFit/>
          </a:bodyPr>
          <a:lstStyle/>
          <a:p>
            <a:r>
              <a:rPr lang="en-US" altLang="zh-CN" sz="1200" dirty="0" smtClean="0"/>
              <a:t>64</a:t>
            </a:r>
            <a:r>
              <a:rPr lang="zh-CN" altLang="en-US" sz="1200" dirty="0" smtClean="0"/>
              <a:t>端口</a:t>
            </a:r>
            <a:r>
              <a:rPr lang="en-US" altLang="zh-CN" sz="1200" dirty="0" smtClean="0"/>
              <a:t>AOB</a:t>
            </a:r>
            <a:r>
              <a:rPr lang="zh-CN" altLang="en-US" sz="1200" dirty="0" smtClean="0"/>
              <a:t>天线</a:t>
            </a:r>
            <a:r>
              <a:rPr lang="en-US" altLang="zh-CN" sz="1200" dirty="0"/>
              <a:t>——</a:t>
            </a:r>
            <a:r>
              <a:rPr lang="zh-CN" altLang="en-US" sz="1200" dirty="0" smtClean="0"/>
              <a:t>端口面</a:t>
            </a:r>
            <a:endParaRPr lang="zh-CN" altLang="en-US" sz="1400" dirty="0"/>
          </a:p>
        </p:txBody>
      </p:sp>
      <p:sp>
        <p:nvSpPr>
          <p:cNvPr id="26" name="文本框 25"/>
          <p:cNvSpPr txBox="1"/>
          <p:nvPr/>
        </p:nvSpPr>
        <p:spPr>
          <a:xfrm>
            <a:off x="2413023" y="5039825"/>
            <a:ext cx="2453315" cy="276999"/>
          </a:xfrm>
          <a:prstGeom prst="rect">
            <a:avLst/>
          </a:prstGeom>
          <a:noFill/>
        </p:spPr>
        <p:txBody>
          <a:bodyPr wrap="square" rtlCol="0">
            <a:spAutoFit/>
          </a:bodyPr>
          <a:lstStyle/>
          <a:p>
            <a:r>
              <a:rPr lang="en-US" altLang="zh-CN" sz="1200" dirty="0"/>
              <a:t>64</a:t>
            </a:r>
            <a:r>
              <a:rPr lang="zh-CN" altLang="en-US" sz="1200" dirty="0"/>
              <a:t>端口</a:t>
            </a:r>
            <a:r>
              <a:rPr lang="en-US" altLang="zh-CN" sz="1200" dirty="0"/>
              <a:t>AOB</a:t>
            </a:r>
            <a:r>
              <a:rPr lang="zh-CN" altLang="en-US" sz="1200" dirty="0"/>
              <a:t>天线</a:t>
            </a:r>
            <a:r>
              <a:rPr lang="en-US" altLang="zh-CN" sz="1200" dirty="0" smtClean="0"/>
              <a:t>——</a:t>
            </a:r>
            <a:r>
              <a:rPr lang="zh-CN" altLang="en-US" sz="1200" dirty="0" smtClean="0"/>
              <a:t>方案二</a:t>
            </a:r>
            <a:endParaRPr lang="zh-CN" altLang="en-US" sz="1200" dirty="0"/>
          </a:p>
        </p:txBody>
      </p:sp>
    </p:spTree>
    <p:extLst>
      <p:ext uri="{BB962C8B-B14F-4D97-AF65-F5344CB8AC3E}">
        <p14:creationId xmlns:p14="http://schemas.microsoft.com/office/powerpoint/2010/main" val="18442128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66185" y="205740"/>
            <a:ext cx="2233810" cy="307777"/>
          </a:xfrm>
          <a:prstGeom prst="rect">
            <a:avLst/>
          </a:prstGeom>
          <a:noFill/>
        </p:spPr>
        <p:txBody>
          <a:bodyPr wrap="square" rtlCol="0">
            <a:spAutoFit/>
          </a:bodyPr>
          <a:lstStyle/>
          <a:p>
            <a:r>
              <a:rPr lang="zh-CN" altLang="en-US" sz="1400" dirty="0" smtClean="0"/>
              <a:t>各子公司地址及联系方式</a:t>
            </a:r>
            <a:endParaRPr lang="zh-CN" altLang="en-US" sz="1400" dirty="0"/>
          </a:p>
        </p:txBody>
      </p:sp>
      <p:sp>
        <p:nvSpPr>
          <p:cNvPr id="3" name="文本框 2"/>
          <p:cNvSpPr txBox="1"/>
          <p:nvPr/>
        </p:nvSpPr>
        <p:spPr>
          <a:xfrm>
            <a:off x="266184" y="1645920"/>
            <a:ext cx="6088896" cy="2031325"/>
          </a:xfrm>
          <a:prstGeom prst="rect">
            <a:avLst/>
          </a:prstGeom>
          <a:noFill/>
        </p:spPr>
        <p:txBody>
          <a:bodyPr wrap="square" rtlCol="0">
            <a:spAutoFit/>
          </a:bodyPr>
          <a:lstStyle/>
          <a:p>
            <a:r>
              <a:rPr lang="zh-CN" altLang="en-US" sz="1400" dirty="0" smtClean="0"/>
              <a:t>待定：</a:t>
            </a:r>
            <a:endParaRPr lang="en-US" altLang="zh-CN" sz="1400" dirty="0" smtClean="0"/>
          </a:p>
          <a:p>
            <a:r>
              <a:rPr lang="en-US" altLang="zh-CN" sz="1400" dirty="0" smtClean="0"/>
              <a:t>1 </a:t>
            </a:r>
            <a:r>
              <a:rPr lang="zh-CN" altLang="en-US" sz="1400" dirty="0" smtClean="0"/>
              <a:t>产品命名格式继续优化</a:t>
            </a:r>
            <a:endParaRPr lang="en-US" altLang="zh-CN" sz="1400" dirty="0" smtClean="0"/>
          </a:p>
          <a:p>
            <a:r>
              <a:rPr lang="en-US" altLang="zh-CN" sz="1400" dirty="0" smtClean="0"/>
              <a:t>2 </a:t>
            </a:r>
            <a:r>
              <a:rPr lang="zh-CN" altLang="en-US" sz="1400" dirty="0" smtClean="0"/>
              <a:t>声学参数统一腔体，频率测试</a:t>
            </a:r>
            <a:r>
              <a:rPr lang="en-US" altLang="zh-CN" sz="1400" dirty="0" smtClean="0"/>
              <a:t>F0</a:t>
            </a:r>
            <a:r>
              <a:rPr lang="zh-CN" altLang="en-US" sz="1400" dirty="0" smtClean="0"/>
              <a:t>，灵敏度，</a:t>
            </a:r>
            <a:r>
              <a:rPr lang="en-US" altLang="zh-CN" sz="1400" dirty="0" smtClean="0"/>
              <a:t>THD</a:t>
            </a:r>
            <a:r>
              <a:rPr lang="zh-CN" altLang="en-US" sz="1400" dirty="0" smtClean="0"/>
              <a:t>，以及部分型号参数暂缺</a:t>
            </a:r>
            <a:endParaRPr lang="en-US" altLang="zh-CN" sz="1400" dirty="0" smtClean="0"/>
          </a:p>
          <a:p>
            <a:r>
              <a:rPr lang="en-US" altLang="zh-CN" sz="1400" dirty="0" smtClean="0"/>
              <a:t>3 </a:t>
            </a:r>
            <a:r>
              <a:rPr lang="zh-CN" altLang="en-US" sz="1400" dirty="0" smtClean="0"/>
              <a:t>是否加入声学</a:t>
            </a:r>
            <a:r>
              <a:rPr lang="en-US" altLang="zh-CN" sz="1400" dirty="0" smtClean="0"/>
              <a:t>BOX</a:t>
            </a:r>
            <a:r>
              <a:rPr lang="zh-CN" altLang="en-US" sz="1400" dirty="0" smtClean="0"/>
              <a:t>模组的介绍</a:t>
            </a:r>
            <a:endParaRPr lang="en-US" altLang="zh-CN" sz="1400" dirty="0" smtClean="0"/>
          </a:p>
          <a:p>
            <a:r>
              <a:rPr lang="en-US" altLang="zh-CN" sz="1400" dirty="0" smtClean="0"/>
              <a:t>4 LCP</a:t>
            </a:r>
            <a:r>
              <a:rPr lang="zh-CN" altLang="en-US" sz="1400" dirty="0" smtClean="0"/>
              <a:t>连接器研发建议不推出，未给参数</a:t>
            </a:r>
            <a:endParaRPr lang="en-US" altLang="zh-CN" sz="1400" dirty="0" smtClean="0"/>
          </a:p>
          <a:p>
            <a:r>
              <a:rPr lang="en-US" altLang="zh-CN" sz="1400" dirty="0" smtClean="0"/>
              <a:t>5 </a:t>
            </a:r>
            <a:r>
              <a:rPr lang="zh-CN" altLang="en-US" sz="1400" dirty="0" smtClean="0"/>
              <a:t>插图</a:t>
            </a:r>
            <a:endParaRPr lang="en-US" altLang="zh-CN" sz="1400" dirty="0" smtClean="0"/>
          </a:p>
          <a:p>
            <a:r>
              <a:rPr lang="en-US" altLang="zh-CN" sz="1400" dirty="0" smtClean="0"/>
              <a:t>6 </a:t>
            </a:r>
            <a:r>
              <a:rPr lang="zh-CN" altLang="en-US" sz="1400" dirty="0" smtClean="0"/>
              <a:t>统一排版与翻译</a:t>
            </a:r>
            <a:endParaRPr lang="en-US" altLang="zh-CN" sz="1400" dirty="0" smtClean="0"/>
          </a:p>
          <a:p>
            <a:r>
              <a:rPr lang="en-US" altLang="zh-CN" sz="1400" dirty="0" smtClean="0"/>
              <a:t>7 </a:t>
            </a:r>
            <a:r>
              <a:rPr lang="zh-CN" altLang="en-US" sz="1400" dirty="0" smtClean="0"/>
              <a:t>网站上线</a:t>
            </a:r>
            <a:endParaRPr lang="en-US" altLang="zh-CN" sz="1400" dirty="0" smtClean="0"/>
          </a:p>
          <a:p>
            <a:endParaRPr lang="zh-CN" altLang="en-US" sz="1400" dirty="0"/>
          </a:p>
        </p:txBody>
      </p:sp>
    </p:spTree>
    <p:extLst>
      <p:ext uri="{BB962C8B-B14F-4D97-AF65-F5344CB8AC3E}">
        <p14:creationId xmlns:p14="http://schemas.microsoft.com/office/powerpoint/2010/main" val="40733476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 t="758" r="49886" b="1121"/>
          <a:stretch/>
        </p:blipFill>
        <p:spPr>
          <a:xfrm>
            <a:off x="0" y="757238"/>
            <a:ext cx="6858000" cy="9148762"/>
          </a:xfrm>
          <a:prstGeom prst="rect">
            <a:avLst/>
          </a:prstGeom>
        </p:spPr>
      </p:pic>
    </p:spTree>
    <p:extLst>
      <p:ext uri="{BB962C8B-B14F-4D97-AF65-F5344CB8AC3E}">
        <p14:creationId xmlns:p14="http://schemas.microsoft.com/office/powerpoint/2010/main" val="10762557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3"/>
          <a:srcRect l="50334" t="485" r="1213" b="1120"/>
          <a:stretch/>
        </p:blipFill>
        <p:spPr>
          <a:xfrm>
            <a:off x="0" y="704849"/>
            <a:ext cx="6858000" cy="9488468"/>
          </a:xfrm>
          <a:prstGeom prst="rect">
            <a:avLst/>
          </a:prstGeom>
        </p:spPr>
      </p:pic>
    </p:spTree>
    <p:extLst>
      <p:ext uri="{BB962C8B-B14F-4D97-AF65-F5344CB8AC3E}">
        <p14:creationId xmlns:p14="http://schemas.microsoft.com/office/powerpoint/2010/main" val="1427788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 t="-26" r="50146" b="782"/>
          <a:stretch/>
        </p:blipFill>
        <p:spPr>
          <a:xfrm>
            <a:off x="0" y="11174"/>
            <a:ext cx="6858000" cy="9894826"/>
          </a:xfrm>
          <a:prstGeom prst="rect">
            <a:avLst/>
          </a:prstGeom>
        </p:spPr>
      </p:pic>
    </p:spTree>
    <p:extLst>
      <p:ext uri="{BB962C8B-B14F-4D97-AF65-F5344CB8AC3E}">
        <p14:creationId xmlns:p14="http://schemas.microsoft.com/office/powerpoint/2010/main" val="1119170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49963" t="579" r="585" b="782"/>
          <a:stretch/>
        </p:blipFill>
        <p:spPr>
          <a:xfrm>
            <a:off x="0" y="-8448"/>
            <a:ext cx="6858000" cy="9914448"/>
          </a:xfrm>
          <a:prstGeom prst="rect">
            <a:avLst/>
          </a:prstGeom>
        </p:spPr>
      </p:pic>
    </p:spTree>
    <p:extLst>
      <p:ext uri="{BB962C8B-B14F-4D97-AF65-F5344CB8AC3E}">
        <p14:creationId xmlns:p14="http://schemas.microsoft.com/office/powerpoint/2010/main" val="3387824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5" name="图片 94"/>
          <p:cNvPicPr>
            <a:picLocks noChangeAspect="1"/>
          </p:cNvPicPr>
          <p:nvPr/>
        </p:nvPicPr>
        <p:blipFill rotWithShape="1">
          <a:blip r:embed="rId3"/>
          <a:srcRect l="1" t="673" r="50383"/>
          <a:stretch/>
        </p:blipFill>
        <p:spPr>
          <a:xfrm>
            <a:off x="746760" y="5953124"/>
            <a:ext cx="5953134" cy="3851147"/>
          </a:xfrm>
          <a:prstGeom prst="rect">
            <a:avLst/>
          </a:prstGeom>
        </p:spPr>
      </p:pic>
      <p:pic>
        <p:nvPicPr>
          <p:cNvPr id="96" name="图片 95"/>
          <p:cNvPicPr>
            <a:picLocks noChangeAspect="1"/>
          </p:cNvPicPr>
          <p:nvPr/>
        </p:nvPicPr>
        <p:blipFill rotWithShape="1">
          <a:blip r:embed="rId4"/>
          <a:srcRect t="-60" r="49530"/>
          <a:stretch/>
        </p:blipFill>
        <p:spPr>
          <a:xfrm>
            <a:off x="1676400" y="-169202"/>
            <a:ext cx="4947294" cy="5477589"/>
          </a:xfrm>
          <a:prstGeom prst="rect">
            <a:avLst/>
          </a:prstGeom>
        </p:spPr>
      </p:pic>
    </p:spTree>
    <p:extLst>
      <p:ext uri="{BB962C8B-B14F-4D97-AF65-F5344CB8AC3E}">
        <p14:creationId xmlns:p14="http://schemas.microsoft.com/office/powerpoint/2010/main" val="15750575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9609</TotalTime>
  <Words>6469</Words>
  <Application>Microsoft Office PowerPoint</Application>
  <PresentationFormat>A4 纸张(210x297 毫米)</PresentationFormat>
  <Paragraphs>1483</Paragraphs>
  <Slides>42</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42</vt:i4>
      </vt:variant>
    </vt:vector>
  </HeadingPairs>
  <TitlesOfParts>
    <vt:vector size="51" baseType="lpstr">
      <vt:lpstr>等线</vt:lpstr>
      <vt:lpstr>等线 Light</vt:lpstr>
      <vt:lpstr>宋体</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AAC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Kong FanXing</dc:creator>
  <cp:lastModifiedBy>Peng ZhaoMing</cp:lastModifiedBy>
  <cp:revision>374</cp:revision>
  <cp:lastPrinted>2020-01-02T00:38:46Z</cp:lastPrinted>
  <dcterms:created xsi:type="dcterms:W3CDTF">2019-12-09T07:51:51Z</dcterms:created>
  <dcterms:modified xsi:type="dcterms:W3CDTF">2020-01-06T08:49:30Z</dcterms:modified>
</cp:coreProperties>
</file>